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41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AEAEA"/>
    <a:srgbClr val="FFFFCC"/>
    <a:srgbClr val="99FFCC"/>
    <a:srgbClr val="CCFF99"/>
    <a:srgbClr val="FFCCFF"/>
    <a:srgbClr val="99CCFF"/>
    <a:srgbClr val="FF9999"/>
    <a:srgbClr val="CCFFCC"/>
    <a:srgbClr val="FFCC99"/>
    <a:srgbClr val="CCE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991" autoAdjust="0"/>
  </p:normalViewPr>
  <p:slideViewPr>
    <p:cSldViewPr>
      <p:cViewPr>
        <p:scale>
          <a:sx n="80" d="100"/>
          <a:sy n="80" d="100"/>
        </p:scale>
        <p:origin x="-1566" y="172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4F846-8A05-42EE-B66B-D4370C02B85F}" type="datetimeFigureOut">
              <a:rPr lang="en-US" smtClean="0"/>
              <a:pPr/>
              <a:t>2/29/2016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1294E-A0C2-4D75-A20C-F62F9064176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941083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1294E-A0C2-4D75-A20C-F62F90641762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536069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619-BE88-4364-9BB8-41EC469A7EC6}" type="datetimeFigureOut">
              <a:rPr lang="en-IE" smtClean="0"/>
              <a:pPr/>
              <a:t>29/02/2016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C90-9C98-4171-81F9-E2FF9E8555AD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3391024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619-BE88-4364-9BB8-41EC469A7EC6}" type="datetimeFigureOut">
              <a:rPr lang="en-IE" smtClean="0"/>
              <a:pPr/>
              <a:t>29/02/2016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C90-9C98-4171-81F9-E2FF9E8555AD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121406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619-BE88-4364-9BB8-41EC469A7EC6}" type="datetimeFigureOut">
              <a:rPr lang="en-IE" smtClean="0"/>
              <a:pPr/>
              <a:t>29/02/2016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C90-9C98-4171-81F9-E2FF9E8555AD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245077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619-BE88-4364-9BB8-41EC469A7EC6}" type="datetimeFigureOut">
              <a:rPr lang="en-IE" smtClean="0"/>
              <a:pPr/>
              <a:t>29/02/2016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C90-9C98-4171-81F9-E2FF9E8555AD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4165694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619-BE88-4364-9BB8-41EC469A7EC6}" type="datetimeFigureOut">
              <a:rPr lang="en-IE" smtClean="0"/>
              <a:pPr/>
              <a:t>29/02/2016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C90-9C98-4171-81F9-E2FF9E8555AD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3514756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619-BE88-4364-9BB8-41EC469A7EC6}" type="datetimeFigureOut">
              <a:rPr lang="en-IE" smtClean="0"/>
              <a:pPr/>
              <a:t>29/02/2016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C90-9C98-4171-81F9-E2FF9E8555AD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560649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619-BE88-4364-9BB8-41EC469A7EC6}" type="datetimeFigureOut">
              <a:rPr lang="en-IE" smtClean="0"/>
              <a:pPr/>
              <a:t>29/02/2016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C90-9C98-4171-81F9-E2FF9E8555AD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299751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619-BE88-4364-9BB8-41EC469A7EC6}" type="datetimeFigureOut">
              <a:rPr lang="en-IE" smtClean="0"/>
              <a:pPr/>
              <a:t>29/02/2016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C90-9C98-4171-81F9-E2FF9E8555AD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609776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619-BE88-4364-9BB8-41EC469A7EC6}" type="datetimeFigureOut">
              <a:rPr lang="en-IE" smtClean="0"/>
              <a:pPr/>
              <a:t>29/02/2016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C90-9C98-4171-81F9-E2FF9E8555AD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2835060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619-BE88-4364-9BB8-41EC469A7EC6}" type="datetimeFigureOut">
              <a:rPr lang="en-IE" smtClean="0"/>
              <a:pPr/>
              <a:t>29/02/2016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C90-9C98-4171-81F9-E2FF9E8555AD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1463247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619-BE88-4364-9BB8-41EC469A7EC6}" type="datetimeFigureOut">
              <a:rPr lang="en-IE" smtClean="0"/>
              <a:pPr/>
              <a:t>29/02/2016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C90-9C98-4171-81F9-E2FF9E8555AD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327830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000">
              <a:schemeClr val="bg1"/>
            </a:gs>
            <a:gs pos="84000">
              <a:schemeClr val="bg2">
                <a:alpha val="73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10619-BE88-4364-9BB8-41EC469A7EC6}" type="datetimeFigureOut">
              <a:rPr lang="en-IE" smtClean="0"/>
              <a:pPr/>
              <a:t>29/02/2016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C1C90-9C98-4171-81F9-E2FF9E8555AD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123311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gif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gif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57168" y="142845"/>
            <a:ext cx="6143668" cy="500067"/>
          </a:xfrm>
          <a:prstGeom prst="rect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ICP colours (line) - latest - august 20th 2015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6167"/>
            <a:ext cx="6858000" cy="326308"/>
          </a:xfrm>
          <a:prstGeom prst="rect">
            <a:avLst/>
          </a:prstGeom>
          <a:ln>
            <a:noFill/>
          </a:ln>
        </p:spPr>
      </p:pic>
      <p:pic>
        <p:nvPicPr>
          <p:cNvPr id="6" name="Picture 5" descr="ICP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5026" y="142844"/>
            <a:ext cx="428628" cy="57150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33888" y="125625"/>
            <a:ext cx="44525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INTEGRATED CARE FOR OLDER PERSONS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2056" name="AutoShape 8" descr="Image result for euros png"/>
          <p:cNvSpPr>
            <a:spLocks noChangeAspect="1" noChangeArrowheads="1"/>
          </p:cNvSpPr>
          <p:nvPr/>
        </p:nvSpPr>
        <p:spPr bwMode="auto">
          <a:xfrm>
            <a:off x="155577" y="-136526"/>
            <a:ext cx="298450" cy="2984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58" name="AutoShape 10" descr="Image result for euros png"/>
          <p:cNvSpPr>
            <a:spLocks noChangeAspect="1" noChangeArrowheads="1"/>
          </p:cNvSpPr>
          <p:nvPr/>
        </p:nvSpPr>
        <p:spPr bwMode="auto">
          <a:xfrm>
            <a:off x="155577" y="-136526"/>
            <a:ext cx="298450" cy="2984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7" name="TextBox 176"/>
          <p:cNvSpPr txBox="1"/>
          <p:nvPr/>
        </p:nvSpPr>
        <p:spPr>
          <a:xfrm>
            <a:off x="1142984" y="1084268"/>
            <a:ext cx="17145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GB" sz="900" baseline="0" dirty="0" smtClean="0">
                <a:solidFill>
                  <a:schemeClr val="bg1"/>
                </a:solidFill>
              </a:rPr>
              <a:t>1.8 million bed days, or 76% of all bed days were used either directly (46%) or as a contributory factor (30%) by patients with the four chronic diseases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275611" y="1029638"/>
            <a:ext cx="2286016" cy="524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lang="en-GB" sz="1600" b="1" dirty="0" smtClean="0">
                <a:solidFill>
                  <a:schemeClr val="accent6">
                    <a:lumMod val="75000"/>
                  </a:schemeClr>
                </a:solidFill>
              </a:rPr>
              <a:t>SUPPORT OLDER PERSONS </a:t>
            </a:r>
          </a:p>
          <a:p>
            <a:pPr algn="ctr">
              <a:lnSpc>
                <a:spcPts val="1100"/>
              </a:lnSpc>
            </a:pPr>
            <a:r>
              <a:rPr lang="en-GB" sz="1600" b="1" dirty="0" smtClean="0">
                <a:solidFill>
                  <a:schemeClr val="accent6">
                    <a:lumMod val="75000"/>
                  </a:schemeClr>
                </a:solidFill>
              </a:rPr>
              <a:t>TO LIVE WELL</a:t>
            </a:r>
          </a:p>
        </p:txBody>
      </p:sp>
      <p:sp>
        <p:nvSpPr>
          <p:cNvPr id="190" name="Bent Arrow 189"/>
          <p:cNvSpPr/>
          <p:nvPr/>
        </p:nvSpPr>
        <p:spPr>
          <a:xfrm rot="5400000">
            <a:off x="2521141" y="3324813"/>
            <a:ext cx="1119197" cy="375050"/>
          </a:xfrm>
          <a:prstGeom prst="ben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1" name="Bent Arrow 190"/>
          <p:cNvSpPr/>
          <p:nvPr/>
        </p:nvSpPr>
        <p:spPr>
          <a:xfrm rot="16200000" flipH="1">
            <a:off x="3021209" y="3342672"/>
            <a:ext cx="1119195" cy="339329"/>
          </a:xfrm>
          <a:prstGeom prst="bentArrow">
            <a:avLst>
              <a:gd name="adj1" fmla="val 25000"/>
              <a:gd name="adj2" fmla="val 28019"/>
              <a:gd name="adj3" fmla="val 25000"/>
              <a:gd name="adj4" fmla="val 4375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2" name="Bent Arrow 191"/>
          <p:cNvSpPr/>
          <p:nvPr/>
        </p:nvSpPr>
        <p:spPr>
          <a:xfrm rot="5400000" flipH="1" flipV="1">
            <a:off x="2462355" y="6395901"/>
            <a:ext cx="2286016" cy="352725"/>
          </a:xfrm>
          <a:prstGeom prst="bentArrow">
            <a:avLst>
              <a:gd name="adj1" fmla="val 25000"/>
              <a:gd name="adj2" fmla="val 22987"/>
              <a:gd name="adj3" fmla="val 25000"/>
              <a:gd name="adj4" fmla="val 4375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C000"/>
              </a:solidFill>
            </a:endParaRPr>
          </a:p>
        </p:txBody>
      </p:sp>
      <p:pic>
        <p:nvPicPr>
          <p:cNvPr id="193" name="Picture 2"/>
          <p:cNvPicPr>
            <a:picLocks noChangeAspect="1" noChangeArrowheads="1"/>
          </p:cNvPicPr>
          <p:nvPr/>
        </p:nvPicPr>
        <p:blipFill>
          <a:blip r:embed="rId5" cstate="print"/>
          <a:srcRect l="18261" t="24606" r="18815" b="13287"/>
          <a:stretch>
            <a:fillRect/>
          </a:stretch>
        </p:blipFill>
        <p:spPr bwMode="auto">
          <a:xfrm>
            <a:off x="214291" y="1810937"/>
            <a:ext cx="1204328" cy="1118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4" name="TextBox 193"/>
          <p:cNvSpPr txBox="1"/>
          <p:nvPr/>
        </p:nvSpPr>
        <p:spPr>
          <a:xfrm>
            <a:off x="275611" y="1786208"/>
            <a:ext cx="11112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 smtClean="0"/>
              <a:t>RISK IDENTIFICATION </a:t>
            </a:r>
          </a:p>
        </p:txBody>
      </p:sp>
      <p:pic>
        <p:nvPicPr>
          <p:cNvPr id="195" name="Picture 4"/>
          <p:cNvPicPr>
            <a:picLocks noChangeAspect="1" noChangeArrowheads="1"/>
          </p:cNvPicPr>
          <p:nvPr/>
        </p:nvPicPr>
        <p:blipFill>
          <a:blip r:embed="rId6" cstate="print"/>
          <a:srcRect l="18261" t="15748" r="18815" b="21654"/>
          <a:stretch>
            <a:fillRect/>
          </a:stretch>
        </p:blipFill>
        <p:spPr bwMode="auto">
          <a:xfrm>
            <a:off x="1652094" y="1874604"/>
            <a:ext cx="1133965" cy="1054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6" name="TextBox 195"/>
          <p:cNvSpPr txBox="1"/>
          <p:nvPr/>
        </p:nvSpPr>
        <p:spPr>
          <a:xfrm>
            <a:off x="1500175" y="1777847"/>
            <a:ext cx="13420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/>
              <a:t>A LONG- TERM APPROACH </a:t>
            </a:r>
            <a:endParaRPr lang="en-GB" sz="800" b="1" dirty="0"/>
          </a:p>
        </p:txBody>
      </p:sp>
      <p:sp>
        <p:nvSpPr>
          <p:cNvPr id="197" name="TextBox 196"/>
          <p:cNvSpPr txBox="1"/>
          <p:nvPr/>
        </p:nvSpPr>
        <p:spPr>
          <a:xfrm>
            <a:off x="1643050" y="1448446"/>
            <a:ext cx="1143008" cy="27186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700"/>
              </a:lnSpc>
            </a:pPr>
            <a:r>
              <a:rPr lang="en-GB" sz="1000" b="1" dirty="0" smtClean="0">
                <a:solidFill>
                  <a:schemeClr val="bg1"/>
                </a:solidFill>
              </a:rPr>
              <a:t>ANTICIPATORY </a:t>
            </a:r>
          </a:p>
          <a:p>
            <a:pPr algn="ctr">
              <a:lnSpc>
                <a:spcPts val="700"/>
              </a:lnSpc>
            </a:pPr>
            <a:r>
              <a:rPr lang="en-GB" sz="1000" b="1" dirty="0" smtClean="0">
                <a:solidFill>
                  <a:schemeClr val="bg1"/>
                </a:solidFill>
              </a:rPr>
              <a:t>CARE</a:t>
            </a:r>
          </a:p>
        </p:txBody>
      </p:sp>
      <p:sp>
        <p:nvSpPr>
          <p:cNvPr id="198" name="TextBox 197"/>
          <p:cNvSpPr txBox="1"/>
          <p:nvPr/>
        </p:nvSpPr>
        <p:spPr>
          <a:xfrm>
            <a:off x="214290" y="1459861"/>
            <a:ext cx="1214446" cy="18210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700"/>
              </a:lnSpc>
            </a:pPr>
            <a:r>
              <a:rPr lang="en-GB" sz="1000" b="1" dirty="0" smtClean="0">
                <a:solidFill>
                  <a:schemeClr val="bg1"/>
                </a:solidFill>
              </a:rPr>
              <a:t>CASE FINDING </a:t>
            </a:r>
          </a:p>
        </p:txBody>
      </p:sp>
      <p:pic>
        <p:nvPicPr>
          <p:cNvPr id="199" name="Picture 6"/>
          <p:cNvPicPr>
            <a:picLocks noChangeAspect="1" noChangeArrowheads="1"/>
          </p:cNvPicPr>
          <p:nvPr/>
        </p:nvPicPr>
        <p:blipFill>
          <a:blip r:embed="rId7" cstate="print"/>
          <a:srcRect l="18261" t="22638" r="18815" b="16240"/>
          <a:stretch>
            <a:fillRect/>
          </a:stretch>
        </p:blipFill>
        <p:spPr bwMode="auto">
          <a:xfrm>
            <a:off x="1553753" y="3406691"/>
            <a:ext cx="1081294" cy="658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" name="Picture 1"/>
          <p:cNvPicPr>
            <a:picLocks noChangeAspect="1" noChangeArrowheads="1"/>
          </p:cNvPicPr>
          <p:nvPr/>
        </p:nvPicPr>
        <p:blipFill>
          <a:blip r:embed="rId8" cstate="print"/>
          <a:srcRect l="30159" t="26575" r="34862" b="21654"/>
          <a:stretch>
            <a:fillRect/>
          </a:stretch>
        </p:blipFill>
        <p:spPr bwMode="auto">
          <a:xfrm>
            <a:off x="392886" y="3289261"/>
            <a:ext cx="839396" cy="779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0" name="TextBox 209"/>
          <p:cNvSpPr txBox="1"/>
          <p:nvPr/>
        </p:nvSpPr>
        <p:spPr>
          <a:xfrm>
            <a:off x="428604" y="3049502"/>
            <a:ext cx="2143140" cy="24622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>
                <a:solidFill>
                  <a:schemeClr val="bg1"/>
                </a:solidFill>
              </a:rPr>
              <a:t>PROVIDE COMMUNITY SUPPORTS</a:t>
            </a:r>
            <a:endParaRPr lang="en-GB" sz="1000" b="1" dirty="0">
              <a:solidFill>
                <a:schemeClr val="bg1"/>
              </a:solidFill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4071942" y="947298"/>
            <a:ext cx="24306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solidFill>
                  <a:srgbClr val="00B0F0"/>
                </a:solidFill>
              </a:rPr>
              <a:t>CARE IN THE COMMUNITY</a:t>
            </a:r>
          </a:p>
        </p:txBody>
      </p:sp>
      <p:pic>
        <p:nvPicPr>
          <p:cNvPr id="212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857636" y="1374540"/>
            <a:ext cx="857249" cy="857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3" name="TextBox 212"/>
          <p:cNvSpPr txBox="1"/>
          <p:nvPr/>
        </p:nvSpPr>
        <p:spPr>
          <a:xfrm>
            <a:off x="3714753" y="2017480"/>
            <a:ext cx="135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React early </a:t>
            </a:r>
            <a:r>
              <a:rPr lang="en-GB" sz="1000" dirty="0" smtClean="0"/>
              <a:t>- when issues around health</a:t>
            </a:r>
            <a:r>
              <a:rPr lang="en-GB" sz="1000" b="1" dirty="0" smtClean="0"/>
              <a:t> start </a:t>
            </a:r>
            <a:r>
              <a:rPr lang="en-GB" sz="1000" dirty="0" smtClean="0"/>
              <a:t>to emerge with older people</a:t>
            </a:r>
            <a:endParaRPr lang="en-GB" sz="1000" dirty="0"/>
          </a:p>
        </p:txBody>
      </p:sp>
      <p:pic>
        <p:nvPicPr>
          <p:cNvPr id="214" name="Picture 10"/>
          <p:cNvPicPr>
            <a:picLocks noChangeAspect="1" noChangeArrowheads="1"/>
          </p:cNvPicPr>
          <p:nvPr/>
        </p:nvPicPr>
        <p:blipFill>
          <a:blip r:embed="rId10" cstate="print"/>
          <a:srcRect l="18261" t="16732" r="18815" b="20669"/>
          <a:stretch>
            <a:fillRect/>
          </a:stretch>
        </p:blipFill>
        <p:spPr bwMode="auto">
          <a:xfrm>
            <a:off x="5250669" y="1874605"/>
            <a:ext cx="910835" cy="82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5" name="TextBox 214"/>
          <p:cNvSpPr txBox="1"/>
          <p:nvPr/>
        </p:nvSpPr>
        <p:spPr>
          <a:xfrm>
            <a:off x="4929199" y="1231663"/>
            <a:ext cx="1571636" cy="24622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>
                <a:solidFill>
                  <a:schemeClr val="bg1"/>
                </a:solidFill>
              </a:rPr>
              <a:t>CASE MANAGEMENT</a:t>
            </a:r>
          </a:p>
        </p:txBody>
      </p:sp>
      <p:sp>
        <p:nvSpPr>
          <p:cNvPr id="216" name="TextBox 215"/>
          <p:cNvSpPr txBox="1"/>
          <p:nvPr/>
        </p:nvSpPr>
        <p:spPr>
          <a:xfrm>
            <a:off x="4982777" y="1587345"/>
            <a:ext cx="1714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COMPREHENSIVE GERIATRIC ASSESSMENT</a:t>
            </a:r>
          </a:p>
        </p:txBody>
      </p:sp>
      <p:pic>
        <p:nvPicPr>
          <p:cNvPr id="217" name="Picture 11"/>
          <p:cNvPicPr>
            <a:picLocks noChangeAspect="1" noChangeArrowheads="1"/>
          </p:cNvPicPr>
          <p:nvPr/>
        </p:nvPicPr>
        <p:blipFill>
          <a:blip r:embed="rId11" cstate="print"/>
          <a:srcRect l="17985" t="13780" r="18538" b="22638"/>
          <a:stretch>
            <a:fillRect/>
          </a:stretch>
        </p:blipFill>
        <p:spPr bwMode="auto">
          <a:xfrm>
            <a:off x="5636419" y="5424323"/>
            <a:ext cx="935853" cy="828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8" name="Picture 2"/>
          <p:cNvPicPr>
            <a:picLocks noChangeAspect="1" noChangeArrowheads="1"/>
          </p:cNvPicPr>
          <p:nvPr/>
        </p:nvPicPr>
        <p:blipFill>
          <a:blip r:embed="rId12" cstate="print"/>
          <a:srcRect l="24348" t="24114" r="22965" b="14272"/>
          <a:stretch>
            <a:fillRect/>
          </a:stretch>
        </p:blipFill>
        <p:spPr bwMode="auto">
          <a:xfrm>
            <a:off x="3822865" y="3420539"/>
            <a:ext cx="1589495" cy="139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9" name="Picture 12"/>
          <p:cNvPicPr>
            <a:picLocks noChangeAspect="1" noChangeArrowheads="1"/>
          </p:cNvPicPr>
          <p:nvPr/>
        </p:nvPicPr>
        <p:blipFill>
          <a:blip r:embed="rId13" cstate="print"/>
          <a:srcRect l="18261" t="12303" r="18815" b="23622"/>
          <a:stretch>
            <a:fillRect/>
          </a:stretch>
        </p:blipFill>
        <p:spPr bwMode="auto">
          <a:xfrm>
            <a:off x="5572142" y="3617556"/>
            <a:ext cx="1071569" cy="828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0" name="TextBox 219"/>
          <p:cNvSpPr txBox="1"/>
          <p:nvPr/>
        </p:nvSpPr>
        <p:spPr>
          <a:xfrm>
            <a:off x="5554281" y="3592400"/>
            <a:ext cx="11430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PHYSIOTHERAPHY </a:t>
            </a:r>
            <a:endParaRPr lang="en-GB" sz="800" dirty="0"/>
          </a:p>
        </p:txBody>
      </p:sp>
      <p:pic>
        <p:nvPicPr>
          <p:cNvPr id="221" name="Picture 13"/>
          <p:cNvPicPr>
            <a:picLocks noChangeAspect="1" noChangeArrowheads="1"/>
          </p:cNvPicPr>
          <p:nvPr/>
        </p:nvPicPr>
        <p:blipFill>
          <a:blip r:embed="rId14" cstate="print"/>
          <a:srcRect l="18261" t="22146" r="18538" b="15256"/>
          <a:stretch>
            <a:fillRect/>
          </a:stretch>
        </p:blipFill>
        <p:spPr bwMode="auto">
          <a:xfrm>
            <a:off x="4031745" y="5637006"/>
            <a:ext cx="1111767" cy="619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22" name="Group 117"/>
          <p:cNvGrpSpPr/>
          <p:nvPr/>
        </p:nvGrpSpPr>
        <p:grpSpPr>
          <a:xfrm>
            <a:off x="4037178" y="4922622"/>
            <a:ext cx="1159913" cy="688372"/>
            <a:chOff x="6408157" y="5782944"/>
            <a:chExt cx="1330759" cy="704328"/>
          </a:xfrm>
        </p:grpSpPr>
        <p:pic>
          <p:nvPicPr>
            <p:cNvPr id="223" name="Picture 15"/>
            <p:cNvPicPr>
              <a:picLocks noChangeAspect="1" noChangeArrowheads="1"/>
            </p:cNvPicPr>
            <p:nvPr/>
          </p:nvPicPr>
          <p:blipFill>
            <a:blip r:embed="rId15" cstate="print"/>
            <a:srcRect l="17985" t="18701" r="18538" b="18701"/>
            <a:stretch>
              <a:fillRect/>
            </a:stretch>
          </p:blipFill>
          <p:spPr bwMode="auto">
            <a:xfrm>
              <a:off x="6408157" y="5782944"/>
              <a:ext cx="1270271" cy="704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24" name="TextBox 223"/>
            <p:cNvSpPr txBox="1"/>
            <p:nvPr/>
          </p:nvSpPr>
          <p:spPr>
            <a:xfrm>
              <a:off x="6429398" y="5782944"/>
              <a:ext cx="1309518" cy="22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cap="all" dirty="0" smtClean="0"/>
                <a:t>PHN  </a:t>
              </a:r>
              <a:endParaRPr lang="en-GB" sz="800" cap="all" dirty="0"/>
            </a:p>
          </p:txBody>
        </p:sp>
      </p:grpSp>
      <p:sp>
        <p:nvSpPr>
          <p:cNvPr id="225" name="TextBox 224"/>
          <p:cNvSpPr txBox="1"/>
          <p:nvPr/>
        </p:nvSpPr>
        <p:spPr>
          <a:xfrm>
            <a:off x="3822864" y="3145632"/>
            <a:ext cx="17145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CASE MANAGER for older persons </a:t>
            </a:r>
          </a:p>
        </p:txBody>
      </p:sp>
      <p:sp>
        <p:nvSpPr>
          <p:cNvPr id="226" name="TextBox 225"/>
          <p:cNvSpPr txBox="1"/>
          <p:nvPr/>
        </p:nvSpPr>
        <p:spPr>
          <a:xfrm>
            <a:off x="3786190" y="2883835"/>
            <a:ext cx="2857520" cy="24622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>
                <a:solidFill>
                  <a:schemeClr val="bg1"/>
                </a:solidFill>
              </a:rPr>
              <a:t>CARE CO-ORDINATION &amp; CARE PLANNING</a:t>
            </a:r>
          </a:p>
        </p:txBody>
      </p:sp>
      <p:sp>
        <p:nvSpPr>
          <p:cNvPr id="227" name="TextBox 226"/>
          <p:cNvSpPr txBox="1"/>
          <p:nvPr/>
        </p:nvSpPr>
        <p:spPr>
          <a:xfrm>
            <a:off x="5546306" y="3289262"/>
            <a:ext cx="15001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A CARE PLAN...</a:t>
            </a:r>
          </a:p>
        </p:txBody>
      </p:sp>
      <p:sp>
        <p:nvSpPr>
          <p:cNvPr id="228" name="TextBox 227"/>
          <p:cNvSpPr txBox="1"/>
          <p:nvPr/>
        </p:nvSpPr>
        <p:spPr>
          <a:xfrm>
            <a:off x="5586412" y="5381560"/>
            <a:ext cx="10572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AIDS IN THE HOME</a:t>
            </a:r>
            <a:endParaRPr lang="en-GB" sz="800" dirty="0"/>
          </a:p>
        </p:txBody>
      </p:sp>
      <p:pic>
        <p:nvPicPr>
          <p:cNvPr id="229" name="Picture 14"/>
          <p:cNvPicPr>
            <a:picLocks noChangeAspect="1" noChangeArrowheads="1"/>
          </p:cNvPicPr>
          <p:nvPr/>
        </p:nvPicPr>
        <p:blipFill>
          <a:blip r:embed="rId16" cstate="print"/>
          <a:srcRect l="17985" t="10335" r="18538" b="27559"/>
          <a:stretch>
            <a:fillRect/>
          </a:stretch>
        </p:blipFill>
        <p:spPr bwMode="auto">
          <a:xfrm>
            <a:off x="5607844" y="4589248"/>
            <a:ext cx="1061856" cy="79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0" name="TextBox 229"/>
          <p:cNvSpPr txBox="1"/>
          <p:nvPr/>
        </p:nvSpPr>
        <p:spPr>
          <a:xfrm>
            <a:off x="5589992" y="4527692"/>
            <a:ext cx="10358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MEDICATION REVIEW</a:t>
            </a:r>
          </a:p>
        </p:txBody>
      </p:sp>
      <p:sp>
        <p:nvSpPr>
          <p:cNvPr id="231" name="TextBox 230"/>
          <p:cNvSpPr txBox="1"/>
          <p:nvPr/>
        </p:nvSpPr>
        <p:spPr>
          <a:xfrm>
            <a:off x="71414" y="5489658"/>
            <a:ext cx="2786082" cy="483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GB" sz="1600" b="1" dirty="0" smtClean="0">
                <a:solidFill>
                  <a:srgbClr val="00B050"/>
                </a:solidFill>
              </a:rPr>
              <a:t>IMPROVING THE LIKELIHOOD of </a:t>
            </a:r>
            <a:r>
              <a:rPr lang="en-GB" sz="1600" b="1" dirty="0" smtClean="0">
                <a:solidFill>
                  <a:srgbClr val="00B050"/>
                </a:solidFill>
              </a:rPr>
              <a:t>RETURNING </a:t>
            </a:r>
            <a:r>
              <a:rPr lang="en-GB" sz="1600" b="1" dirty="0" smtClean="0">
                <a:solidFill>
                  <a:srgbClr val="00B050"/>
                </a:solidFill>
              </a:rPr>
              <a:t>HOME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535761" y="4638047"/>
            <a:ext cx="1821669" cy="24622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ACUTE IN-PATIENT CARE</a:t>
            </a:r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233" name="Picture 18"/>
          <p:cNvPicPr>
            <a:picLocks noChangeAspect="1" noChangeArrowheads="1"/>
          </p:cNvPicPr>
          <p:nvPr/>
        </p:nvPicPr>
        <p:blipFill>
          <a:blip r:embed="rId17" cstate="print"/>
          <a:srcRect l="28304" t="30213" r="31134" b="35248"/>
          <a:stretch>
            <a:fillRect/>
          </a:stretch>
        </p:blipFill>
        <p:spPr bwMode="auto">
          <a:xfrm>
            <a:off x="910810" y="4907729"/>
            <a:ext cx="1035851" cy="594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4" name="TextBox 233"/>
          <p:cNvSpPr txBox="1"/>
          <p:nvPr/>
        </p:nvSpPr>
        <p:spPr>
          <a:xfrm>
            <a:off x="71415" y="5965205"/>
            <a:ext cx="27146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cap="all" dirty="0" smtClean="0"/>
              <a:t>Steps should be taken to improve the likelihood  of returning home...</a:t>
            </a:r>
            <a:endParaRPr lang="en-GB" sz="800" cap="all" dirty="0"/>
          </a:p>
        </p:txBody>
      </p:sp>
      <p:sp>
        <p:nvSpPr>
          <p:cNvPr id="235" name="TextBox 234"/>
          <p:cNvSpPr txBox="1"/>
          <p:nvPr/>
        </p:nvSpPr>
        <p:spPr>
          <a:xfrm>
            <a:off x="71414" y="7149497"/>
            <a:ext cx="1455663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</a:pPr>
            <a:r>
              <a:rPr lang="en-GB" sz="800" dirty="0" smtClean="0"/>
              <a:t>A </a:t>
            </a:r>
            <a:r>
              <a:rPr lang="en-GB" sz="800" cap="all" dirty="0" smtClean="0"/>
              <a:t>comprehensive geriatric assessment</a:t>
            </a:r>
            <a:endParaRPr lang="en-GB" sz="800" dirty="0"/>
          </a:p>
        </p:txBody>
      </p:sp>
      <p:pic>
        <p:nvPicPr>
          <p:cNvPr id="236" name="Picture 19"/>
          <p:cNvPicPr>
            <a:picLocks noChangeAspect="1" noChangeArrowheads="1"/>
          </p:cNvPicPr>
          <p:nvPr/>
        </p:nvPicPr>
        <p:blipFill>
          <a:blip r:embed="rId18" cstate="print"/>
          <a:srcRect l="18261" t="17717" r="18815" b="18701"/>
          <a:stretch>
            <a:fillRect/>
          </a:stretch>
        </p:blipFill>
        <p:spPr bwMode="auto">
          <a:xfrm>
            <a:off x="178798" y="6323525"/>
            <a:ext cx="1133965" cy="864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7" name="TextBox 236"/>
          <p:cNvSpPr txBox="1"/>
          <p:nvPr/>
        </p:nvSpPr>
        <p:spPr>
          <a:xfrm>
            <a:off x="1543776" y="7208642"/>
            <a:ext cx="1285884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</a:pPr>
            <a:r>
              <a:rPr lang="en-GB" sz="800" dirty="0" smtClean="0"/>
              <a:t>SPECIALIST </a:t>
            </a:r>
            <a:r>
              <a:rPr lang="en-GB" sz="800" cap="all" dirty="0" smtClean="0"/>
              <a:t>geriatric ward</a:t>
            </a:r>
            <a:endParaRPr lang="en-GB" sz="800" cap="all" dirty="0"/>
          </a:p>
        </p:txBody>
      </p:sp>
      <p:pic>
        <p:nvPicPr>
          <p:cNvPr id="238" name="Picture 20"/>
          <p:cNvPicPr>
            <a:picLocks noChangeAspect="1" noChangeArrowheads="1"/>
          </p:cNvPicPr>
          <p:nvPr/>
        </p:nvPicPr>
        <p:blipFill>
          <a:blip r:embed="rId19" cstate="print"/>
          <a:srcRect l="17985" t="17224" r="18538" b="21161"/>
          <a:stretch>
            <a:fillRect/>
          </a:stretch>
        </p:blipFill>
        <p:spPr bwMode="auto">
          <a:xfrm>
            <a:off x="1446596" y="6303761"/>
            <a:ext cx="1071570" cy="904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9" name="Picture 21"/>
          <p:cNvPicPr>
            <a:picLocks noChangeAspect="1" noChangeArrowheads="1"/>
          </p:cNvPicPr>
          <p:nvPr/>
        </p:nvPicPr>
        <p:blipFill>
          <a:blip r:embed="rId20" cstate="print"/>
          <a:srcRect l="18261" t="14272" r="18815" b="37402"/>
          <a:stretch>
            <a:fillRect/>
          </a:stretch>
        </p:blipFill>
        <p:spPr bwMode="auto">
          <a:xfrm>
            <a:off x="151896" y="7596139"/>
            <a:ext cx="1133965" cy="930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0" name="TextBox 239"/>
          <p:cNvSpPr txBox="1"/>
          <p:nvPr/>
        </p:nvSpPr>
        <p:spPr>
          <a:xfrm>
            <a:off x="142852" y="8526715"/>
            <a:ext cx="1285884" cy="182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</a:pPr>
            <a:r>
              <a:rPr lang="en-GB" sz="800" dirty="0" smtClean="0"/>
              <a:t>SPECIALIAST TEAM </a:t>
            </a:r>
          </a:p>
        </p:txBody>
      </p:sp>
      <p:sp>
        <p:nvSpPr>
          <p:cNvPr id="241" name="TextBox 240"/>
          <p:cNvSpPr txBox="1"/>
          <p:nvPr/>
        </p:nvSpPr>
        <p:spPr>
          <a:xfrm>
            <a:off x="1367006" y="8526717"/>
            <a:ext cx="1285884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</a:pPr>
            <a:r>
              <a:rPr lang="en-GB" sz="800" cap="all" dirty="0" smtClean="0"/>
              <a:t>A long-term care plan </a:t>
            </a:r>
            <a:r>
              <a:rPr lang="en-GB" sz="800" dirty="0" smtClean="0"/>
              <a:t>:</a:t>
            </a:r>
            <a:endParaRPr lang="en-GB" sz="800" dirty="0"/>
          </a:p>
        </p:txBody>
      </p:sp>
      <p:pic>
        <p:nvPicPr>
          <p:cNvPr id="242" name="Picture 24"/>
          <p:cNvPicPr>
            <a:picLocks noChangeAspect="1" noChangeArrowheads="1"/>
          </p:cNvPicPr>
          <p:nvPr/>
        </p:nvPicPr>
        <p:blipFill>
          <a:blip r:embed="rId21" cstate="print"/>
          <a:srcRect l="18261" t="16240" r="18815" b="23622"/>
          <a:stretch>
            <a:fillRect/>
          </a:stretch>
        </p:blipFill>
        <p:spPr bwMode="auto">
          <a:xfrm>
            <a:off x="1580655" y="7518230"/>
            <a:ext cx="944971" cy="928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3" name="Picture 23"/>
          <p:cNvPicPr>
            <a:picLocks noChangeAspect="1" noChangeArrowheads="1"/>
          </p:cNvPicPr>
          <p:nvPr/>
        </p:nvPicPr>
        <p:blipFill>
          <a:blip r:embed="rId22" cstate="print"/>
          <a:srcRect l="18261" t="17717" r="18815" b="33465"/>
          <a:stretch>
            <a:fillRect/>
          </a:stretch>
        </p:blipFill>
        <p:spPr bwMode="auto">
          <a:xfrm>
            <a:off x="3964785" y="7072330"/>
            <a:ext cx="1435165" cy="1097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4" name="TextBox 243"/>
          <p:cNvSpPr txBox="1"/>
          <p:nvPr/>
        </p:nvSpPr>
        <p:spPr>
          <a:xfrm>
            <a:off x="5500703" y="6946704"/>
            <a:ext cx="1214446" cy="182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</a:pPr>
            <a:r>
              <a:rPr lang="en-GB" sz="800" dirty="0" smtClean="0"/>
              <a:t>LONG-TERM CARE PLAN</a:t>
            </a:r>
          </a:p>
        </p:txBody>
      </p:sp>
      <p:sp>
        <p:nvSpPr>
          <p:cNvPr id="245" name="Rounded Rectangle 244"/>
          <p:cNvSpPr/>
          <p:nvPr/>
        </p:nvSpPr>
        <p:spPr>
          <a:xfrm>
            <a:off x="60385" y="4660687"/>
            <a:ext cx="2754253" cy="4286280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6" name="Rounded Rectangle 245"/>
          <p:cNvSpPr/>
          <p:nvPr/>
        </p:nvSpPr>
        <p:spPr>
          <a:xfrm>
            <a:off x="71414" y="962382"/>
            <a:ext cx="2829465" cy="3483991"/>
          </a:xfrm>
          <a:prstGeom prst="roundRect">
            <a:avLst/>
          </a:prstGeom>
          <a:noFill/>
          <a:ln w="571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7" name="Rounded Rectangle 246"/>
          <p:cNvSpPr/>
          <p:nvPr/>
        </p:nvSpPr>
        <p:spPr>
          <a:xfrm>
            <a:off x="3804050" y="6589513"/>
            <a:ext cx="2829465" cy="2357455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8" name="Rectangle 247"/>
          <p:cNvSpPr/>
          <p:nvPr/>
        </p:nvSpPr>
        <p:spPr>
          <a:xfrm>
            <a:off x="4698427" y="6566735"/>
            <a:ext cx="15935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FFC000"/>
                </a:solidFill>
              </a:rPr>
              <a:t>AFTER HOSPITAL</a:t>
            </a:r>
          </a:p>
        </p:txBody>
      </p:sp>
      <p:pic>
        <p:nvPicPr>
          <p:cNvPr id="249" name="Picture 25"/>
          <p:cNvPicPr>
            <a:picLocks noChangeAspect="1" noChangeArrowheads="1"/>
          </p:cNvPicPr>
          <p:nvPr/>
        </p:nvPicPr>
        <p:blipFill>
          <a:blip r:embed="rId23" cstate="print"/>
          <a:srcRect l="28499" t="34941" r="51464" b="35433"/>
          <a:stretch>
            <a:fillRect/>
          </a:stretch>
        </p:blipFill>
        <p:spPr bwMode="auto">
          <a:xfrm>
            <a:off x="5572142" y="7892759"/>
            <a:ext cx="938742" cy="758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0" name="Picture 3"/>
          <p:cNvPicPr>
            <a:picLocks noChangeAspect="1" noChangeArrowheads="1"/>
          </p:cNvPicPr>
          <p:nvPr/>
        </p:nvPicPr>
        <p:blipFill>
          <a:blip r:embed="rId24" cstate="print"/>
          <a:srcRect l="18261" t="14272" r="18815" b="27067"/>
          <a:stretch>
            <a:fillRect/>
          </a:stretch>
        </p:blipFill>
        <p:spPr bwMode="auto">
          <a:xfrm>
            <a:off x="5572142" y="7141922"/>
            <a:ext cx="938741" cy="70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1" name="TextBox 250"/>
          <p:cNvSpPr txBox="1"/>
          <p:nvPr/>
        </p:nvSpPr>
        <p:spPr>
          <a:xfrm>
            <a:off x="3929066" y="8286776"/>
            <a:ext cx="2214578" cy="362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</a:pPr>
            <a:r>
              <a:rPr lang="en-GB" sz="800" cap="all" dirty="0" smtClean="0"/>
              <a:t>access to practical </a:t>
            </a:r>
            <a:r>
              <a:rPr lang="en-GB" sz="800" cap="all" dirty="0" smtClean="0"/>
              <a:t>services</a:t>
            </a:r>
          </a:p>
          <a:p>
            <a:pPr>
              <a:lnSpc>
                <a:spcPts val="700"/>
              </a:lnSpc>
            </a:pPr>
            <a:r>
              <a:rPr lang="en-GB" sz="800" cap="all" dirty="0" smtClean="0"/>
              <a:t>in </a:t>
            </a:r>
            <a:r>
              <a:rPr lang="en-GB" sz="800" cap="all" dirty="0" smtClean="0"/>
              <a:t>the community</a:t>
            </a:r>
            <a:endParaRPr lang="en-GB" sz="800" dirty="0" smtClean="0"/>
          </a:p>
          <a:p>
            <a:pPr>
              <a:lnSpc>
                <a:spcPts val="700"/>
              </a:lnSpc>
              <a:buFont typeface="Arial" pitchFamily="34" charset="0"/>
              <a:buChar char="•"/>
            </a:pPr>
            <a:endParaRPr lang="en-GB" sz="800" dirty="0"/>
          </a:p>
        </p:txBody>
      </p:sp>
      <p:cxnSp>
        <p:nvCxnSpPr>
          <p:cNvPr id="252" name="Straight Arrow Connector 251"/>
          <p:cNvCxnSpPr/>
          <p:nvPr/>
        </p:nvCxnSpPr>
        <p:spPr>
          <a:xfrm flipH="1">
            <a:off x="4930054" y="4780069"/>
            <a:ext cx="356339" cy="4867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Rounded Rectangle 252"/>
          <p:cNvSpPr/>
          <p:nvPr/>
        </p:nvSpPr>
        <p:spPr>
          <a:xfrm>
            <a:off x="3750472" y="898231"/>
            <a:ext cx="3013331" cy="5500727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4" name="Straight Arrow Connector 253"/>
          <p:cNvCxnSpPr>
            <a:endCxn id="221" idx="3"/>
          </p:cNvCxnSpPr>
          <p:nvPr/>
        </p:nvCxnSpPr>
        <p:spPr>
          <a:xfrm rot="5400000">
            <a:off x="4679470" y="5321793"/>
            <a:ext cx="1088819" cy="1607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Arrow Connector 254"/>
          <p:cNvCxnSpPr>
            <a:endCxn id="217" idx="1"/>
          </p:cNvCxnSpPr>
          <p:nvPr/>
        </p:nvCxnSpPr>
        <p:spPr>
          <a:xfrm rot="16200000" flipH="1">
            <a:off x="4943988" y="5145961"/>
            <a:ext cx="1034831" cy="350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Arrow Connector 255"/>
          <p:cNvCxnSpPr>
            <a:endCxn id="229" idx="1"/>
          </p:cNvCxnSpPr>
          <p:nvPr/>
        </p:nvCxnSpPr>
        <p:spPr>
          <a:xfrm>
            <a:off x="5286388" y="4803564"/>
            <a:ext cx="321456" cy="1818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Arrow Connector 256"/>
          <p:cNvCxnSpPr>
            <a:endCxn id="219" idx="2"/>
          </p:cNvCxnSpPr>
          <p:nvPr/>
        </p:nvCxnSpPr>
        <p:spPr>
          <a:xfrm flipV="1">
            <a:off x="5286388" y="4446372"/>
            <a:ext cx="821539" cy="35719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TextBox 257"/>
          <p:cNvSpPr txBox="1"/>
          <p:nvPr/>
        </p:nvSpPr>
        <p:spPr>
          <a:xfrm>
            <a:off x="4179099" y="5589380"/>
            <a:ext cx="1178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cap="all" dirty="0" smtClean="0"/>
              <a:t>Social supports </a:t>
            </a:r>
          </a:p>
          <a:p>
            <a:endParaRPr lang="en-GB" sz="800" cap="all" dirty="0" smtClean="0"/>
          </a:p>
        </p:txBody>
      </p:sp>
      <p:sp>
        <p:nvSpPr>
          <p:cNvPr id="259" name="Bent Arrow 258"/>
          <p:cNvSpPr/>
          <p:nvPr/>
        </p:nvSpPr>
        <p:spPr>
          <a:xfrm rot="16200000" flipV="1">
            <a:off x="1827812" y="6360886"/>
            <a:ext cx="2305562" cy="389072"/>
          </a:xfrm>
          <a:prstGeom prst="bentArrow">
            <a:avLst>
              <a:gd name="adj1" fmla="val 27667"/>
              <a:gd name="adj2" fmla="val 22987"/>
              <a:gd name="adj3" fmla="val 25000"/>
              <a:gd name="adj4" fmla="val 4375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72" name="Oval 71"/>
          <p:cNvSpPr/>
          <p:nvPr/>
        </p:nvSpPr>
        <p:spPr>
          <a:xfrm>
            <a:off x="2786058" y="4214809"/>
            <a:ext cx="964413" cy="100013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539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2902406" y="4429124"/>
            <a:ext cx="74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70C0"/>
                </a:solidFill>
              </a:rPr>
              <a:t>CARE </a:t>
            </a:r>
          </a:p>
          <a:p>
            <a:pPr algn="ctr"/>
            <a:r>
              <a:rPr lang="en-GB" b="1" dirty="0" smtClean="0">
                <a:solidFill>
                  <a:srgbClr val="0070C0"/>
                </a:solidFill>
              </a:rPr>
              <a:t>HUB</a:t>
            </a:r>
            <a:endParaRPr lang="en-GB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2403</TotalTime>
  <Words>154</Words>
  <Application>Microsoft Office PowerPoint</Application>
  <PresentationFormat>On-screen Show (4:3)</PresentationFormat>
  <Paragraphs>36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johnokeeffe</dc:creator>
  <cp:lastModifiedBy>admin</cp:lastModifiedBy>
  <cp:revision>335</cp:revision>
  <dcterms:created xsi:type="dcterms:W3CDTF">2015-09-26T08:04:03Z</dcterms:created>
  <dcterms:modified xsi:type="dcterms:W3CDTF">2016-02-29T13:14:45Z</dcterms:modified>
</cp:coreProperties>
</file>