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7.xml" ContentType="application/vnd.openxmlformats-officedocument.presentationml.notesSlide+xml"/>
  <Override PartName="/ppt/diagrams/layout1.xml" ContentType="application/vnd.openxmlformats-officedocument.drawingml.diagramLayout+xml"/>
  <Override PartName="/ppt/notesSlides/notesSlide10.xml" ContentType="application/vnd.openxmlformats-officedocument.presentationml.notesSlide+xml"/>
  <Override PartName="/ppt/diagrams/data2.xml" ContentType="application/vnd.openxmlformats-officedocument.drawingml.diagramData+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quickStyle7.xml" ContentType="application/vnd.openxmlformats-officedocument.drawingml.diagram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0"/>
  </p:notesMasterIdLst>
  <p:sldIdLst>
    <p:sldId id="256" r:id="rId3"/>
    <p:sldId id="340" r:id="rId4"/>
    <p:sldId id="292" r:id="rId5"/>
    <p:sldId id="323" r:id="rId6"/>
    <p:sldId id="278" r:id="rId7"/>
    <p:sldId id="273" r:id="rId8"/>
    <p:sldId id="309" r:id="rId9"/>
    <p:sldId id="265" r:id="rId10"/>
    <p:sldId id="315" r:id="rId11"/>
    <p:sldId id="293" r:id="rId12"/>
    <p:sldId id="297" r:id="rId13"/>
    <p:sldId id="299" r:id="rId14"/>
    <p:sldId id="308" r:id="rId15"/>
    <p:sldId id="337" r:id="rId16"/>
    <p:sldId id="257" r:id="rId17"/>
    <p:sldId id="322" r:id="rId18"/>
    <p:sldId id="339" r:id="rId19"/>
    <p:sldId id="324" r:id="rId20"/>
    <p:sldId id="325" r:id="rId21"/>
    <p:sldId id="336" r:id="rId22"/>
    <p:sldId id="341" r:id="rId23"/>
    <p:sldId id="328" r:id="rId24"/>
    <p:sldId id="329" r:id="rId25"/>
    <p:sldId id="338" r:id="rId26"/>
    <p:sldId id="331" r:id="rId27"/>
    <p:sldId id="332" r:id="rId28"/>
    <p:sldId id="333" r:id="rId29"/>
    <p:sldId id="334" r:id="rId30"/>
    <p:sldId id="335" r:id="rId31"/>
    <p:sldId id="342" r:id="rId32"/>
    <p:sldId id="343" r:id="rId33"/>
    <p:sldId id="344" r:id="rId34"/>
    <p:sldId id="263" r:id="rId35"/>
    <p:sldId id="311" r:id="rId36"/>
    <p:sldId id="289" r:id="rId37"/>
    <p:sldId id="312" r:id="rId38"/>
    <p:sldId id="31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AEAEA"/>
    <a:srgbClr val="FFFFCC"/>
    <a:srgbClr val="99FFCC"/>
    <a:srgbClr val="CCFF99"/>
    <a:srgbClr val="FFCCFF"/>
    <a:srgbClr val="99CCFF"/>
    <a:srgbClr val="FF9999"/>
    <a:srgbClr val="CCFFCC"/>
    <a:srgbClr val="FFCC99"/>
    <a:srgbClr val="CCE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3907" autoAdjust="0"/>
  </p:normalViewPr>
  <p:slideViewPr>
    <p:cSldViewPr>
      <p:cViewPr>
        <p:scale>
          <a:sx n="80" d="100"/>
          <a:sy n="80" d="100"/>
        </p:scale>
        <p:origin x="-990" y="57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iagrams/_rels/data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image" Target="../media/image59.jpeg"/><Relationship Id="rId4" Type="http://schemas.openxmlformats.org/officeDocument/2006/relationships/image" Target="../media/image6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9E836A-A4B3-45A9-B6E4-B19CF6E94D77}"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6F970BF2-EFCB-4F69-B576-BC153F330B48}">
      <dgm:prSet phldrT="[Text]"/>
      <dgm:spPr>
        <a:solidFill>
          <a:srgbClr val="FFC000"/>
        </a:solidFill>
        <a:ln>
          <a:noFill/>
        </a:ln>
      </dgm:spPr>
      <dgm:t>
        <a:bodyPr/>
        <a:lstStyle/>
        <a:p>
          <a:r>
            <a:rPr lang="en-GB" dirty="0" smtClean="0"/>
            <a:t>1</a:t>
          </a:r>
          <a:endParaRPr lang="en-GB" dirty="0"/>
        </a:p>
      </dgm:t>
    </dgm:pt>
    <dgm:pt modelId="{EDBCA536-E450-473F-BF4C-C48217DCEE91}" type="parTrans" cxnId="{64A5D1B5-4C56-45B9-8A59-9B85AECC78D0}">
      <dgm:prSet/>
      <dgm:spPr/>
      <dgm:t>
        <a:bodyPr/>
        <a:lstStyle/>
        <a:p>
          <a:endParaRPr lang="en-GB"/>
        </a:p>
      </dgm:t>
    </dgm:pt>
    <dgm:pt modelId="{D1021447-BF6F-4B94-A793-877824F446C1}" type="sibTrans" cxnId="{64A5D1B5-4C56-45B9-8A59-9B85AECC78D0}">
      <dgm:prSet/>
      <dgm:spPr/>
      <dgm:t>
        <a:bodyPr/>
        <a:lstStyle/>
        <a:p>
          <a:endParaRPr lang="en-GB"/>
        </a:p>
      </dgm:t>
    </dgm:pt>
    <dgm:pt modelId="{AF8F8845-7FB4-48DA-8C17-7B23DC2989C5}">
      <dgm:prSet phldrT="[Text]" custT="1"/>
      <dgm:spPr>
        <a:solidFill>
          <a:schemeClr val="accent1">
            <a:lumMod val="20000"/>
            <a:lumOff val="80000"/>
            <a:alpha val="90000"/>
          </a:schemeClr>
        </a:solidFill>
      </dgm:spPr>
      <dgm:t>
        <a:bodyPr/>
        <a:lstStyle/>
        <a:p>
          <a:r>
            <a:rPr lang="en-GB" sz="1400" dirty="0" smtClean="0">
              <a:latin typeface="+mn-lt"/>
            </a:rPr>
            <a:t>The principal point of care for chronic disease and management </a:t>
          </a:r>
          <a:r>
            <a:rPr lang="en-GB" sz="1400" b="1" dirty="0" smtClean="0">
              <a:latin typeface="+mn-lt"/>
            </a:rPr>
            <a:t>needs to be located in primary care </a:t>
          </a:r>
          <a:r>
            <a:rPr lang="en-GB" sz="1400" dirty="0" smtClean="0">
              <a:latin typeface="+mn-lt"/>
            </a:rPr>
            <a:t>supported by specialists, secondary care and community care</a:t>
          </a:r>
          <a:endParaRPr lang="en-GB" sz="1400" dirty="0">
            <a:latin typeface="+mn-lt"/>
          </a:endParaRPr>
        </a:p>
      </dgm:t>
    </dgm:pt>
    <dgm:pt modelId="{1DFD0830-2FE0-4B88-824E-A4586DEF2BC6}" type="parTrans" cxnId="{7F34CAFB-2997-42C3-9EDC-2078F1618AAF}">
      <dgm:prSet/>
      <dgm:spPr/>
      <dgm:t>
        <a:bodyPr/>
        <a:lstStyle/>
        <a:p>
          <a:endParaRPr lang="en-GB"/>
        </a:p>
      </dgm:t>
    </dgm:pt>
    <dgm:pt modelId="{2DB1678B-A0C1-4159-A4AC-F403088B9AF3}" type="sibTrans" cxnId="{7F34CAFB-2997-42C3-9EDC-2078F1618AAF}">
      <dgm:prSet/>
      <dgm:spPr/>
      <dgm:t>
        <a:bodyPr/>
        <a:lstStyle/>
        <a:p>
          <a:endParaRPr lang="en-GB"/>
        </a:p>
      </dgm:t>
    </dgm:pt>
    <dgm:pt modelId="{F1C0198C-254C-425B-905D-22A6F9261372}">
      <dgm:prSet phldrT="[Text]"/>
      <dgm:spPr>
        <a:solidFill>
          <a:srgbClr val="92D050"/>
        </a:solidFill>
        <a:ln>
          <a:noFill/>
        </a:ln>
      </dgm:spPr>
      <dgm:t>
        <a:bodyPr/>
        <a:lstStyle/>
        <a:p>
          <a:r>
            <a:rPr lang="en-GB" dirty="0" smtClean="0"/>
            <a:t>2</a:t>
          </a:r>
          <a:endParaRPr lang="en-GB" dirty="0"/>
        </a:p>
      </dgm:t>
    </dgm:pt>
    <dgm:pt modelId="{63ED07F2-64A1-4D7F-9320-0FDA0702C4E0}" type="parTrans" cxnId="{F8FBF61C-2D20-45A5-BA88-C7318F6184E5}">
      <dgm:prSet/>
      <dgm:spPr/>
      <dgm:t>
        <a:bodyPr/>
        <a:lstStyle/>
        <a:p>
          <a:endParaRPr lang="en-GB"/>
        </a:p>
      </dgm:t>
    </dgm:pt>
    <dgm:pt modelId="{DEEC13BB-8655-465A-8513-EDB14D3FAA6D}" type="sibTrans" cxnId="{F8FBF61C-2D20-45A5-BA88-C7318F6184E5}">
      <dgm:prSet/>
      <dgm:spPr/>
      <dgm:t>
        <a:bodyPr/>
        <a:lstStyle/>
        <a:p>
          <a:endParaRPr lang="en-GB"/>
        </a:p>
      </dgm:t>
    </dgm:pt>
    <dgm:pt modelId="{3F57B680-A39D-4A5E-993E-67E3D615FC53}">
      <dgm:prSet phldrT="[Text]" custT="1"/>
      <dgm:spPr>
        <a:solidFill>
          <a:schemeClr val="accent1">
            <a:lumMod val="20000"/>
            <a:lumOff val="80000"/>
            <a:alpha val="90000"/>
          </a:schemeClr>
        </a:solidFill>
      </dgm:spPr>
      <dgm:t>
        <a:bodyPr/>
        <a:lstStyle/>
        <a:p>
          <a:endParaRPr lang="en-GB" sz="1400" dirty="0">
            <a:latin typeface="+mn-lt"/>
          </a:endParaRPr>
        </a:p>
      </dgm:t>
    </dgm:pt>
    <dgm:pt modelId="{3BD2B876-0342-42F5-9ECC-A95BF4B945F8}" type="parTrans" cxnId="{ABC6A8C1-0986-470B-9C94-D4E42BD7C547}">
      <dgm:prSet/>
      <dgm:spPr/>
      <dgm:t>
        <a:bodyPr/>
        <a:lstStyle/>
        <a:p>
          <a:endParaRPr lang="en-GB"/>
        </a:p>
      </dgm:t>
    </dgm:pt>
    <dgm:pt modelId="{15CDC1F3-6D3F-48F8-B9AE-0F61D2507DAE}" type="sibTrans" cxnId="{ABC6A8C1-0986-470B-9C94-D4E42BD7C547}">
      <dgm:prSet/>
      <dgm:spPr/>
      <dgm:t>
        <a:bodyPr/>
        <a:lstStyle/>
        <a:p>
          <a:endParaRPr lang="en-GB"/>
        </a:p>
      </dgm:t>
    </dgm:pt>
    <dgm:pt modelId="{E9586A4D-4B8D-4EF9-90BE-7B8D25C0F32F}">
      <dgm:prSet phldrT="[Text]"/>
      <dgm:spPr>
        <a:solidFill>
          <a:srgbClr val="00B0F0"/>
        </a:solidFill>
        <a:ln>
          <a:noFill/>
        </a:ln>
      </dgm:spPr>
      <dgm:t>
        <a:bodyPr/>
        <a:lstStyle/>
        <a:p>
          <a:r>
            <a:rPr lang="en-GB" dirty="0" smtClean="0"/>
            <a:t>3</a:t>
          </a:r>
          <a:endParaRPr lang="en-GB" dirty="0"/>
        </a:p>
      </dgm:t>
    </dgm:pt>
    <dgm:pt modelId="{C8723F8C-3653-47BD-8EFF-FA2975CF1BBA}" type="parTrans" cxnId="{35EC9CC6-8E8E-45DC-9FC3-6AE8D9D14249}">
      <dgm:prSet/>
      <dgm:spPr/>
      <dgm:t>
        <a:bodyPr/>
        <a:lstStyle/>
        <a:p>
          <a:endParaRPr lang="en-GB"/>
        </a:p>
      </dgm:t>
    </dgm:pt>
    <dgm:pt modelId="{445F65BC-9667-4B46-87F5-138A33D5812F}" type="sibTrans" cxnId="{35EC9CC6-8E8E-45DC-9FC3-6AE8D9D14249}">
      <dgm:prSet/>
      <dgm:spPr/>
      <dgm:t>
        <a:bodyPr/>
        <a:lstStyle/>
        <a:p>
          <a:endParaRPr lang="en-GB"/>
        </a:p>
      </dgm:t>
    </dgm:pt>
    <dgm:pt modelId="{AE381655-6EBD-4984-A6C0-B477505365E6}">
      <dgm:prSet phldrT="[Text]" custT="1"/>
      <dgm:spPr>
        <a:solidFill>
          <a:schemeClr val="accent1">
            <a:lumMod val="20000"/>
            <a:lumOff val="80000"/>
            <a:alpha val="90000"/>
          </a:schemeClr>
        </a:solidFill>
      </dgm:spPr>
      <dgm:t>
        <a:bodyPr/>
        <a:lstStyle/>
        <a:p>
          <a:endParaRPr lang="en-GB" sz="1400" dirty="0">
            <a:latin typeface="+mn-lt"/>
          </a:endParaRPr>
        </a:p>
      </dgm:t>
    </dgm:pt>
    <dgm:pt modelId="{A2BA9D49-1566-4B66-8C51-A313E835D0AF}" type="parTrans" cxnId="{66BB7300-CFFC-45A3-A012-6330BF11517F}">
      <dgm:prSet/>
      <dgm:spPr/>
      <dgm:t>
        <a:bodyPr/>
        <a:lstStyle/>
        <a:p>
          <a:endParaRPr lang="en-GB"/>
        </a:p>
      </dgm:t>
    </dgm:pt>
    <dgm:pt modelId="{96BA9E3B-18C0-4BDB-9B7F-6285F4BFA9ED}" type="sibTrans" cxnId="{66BB7300-CFFC-45A3-A012-6330BF11517F}">
      <dgm:prSet/>
      <dgm:spPr/>
      <dgm:t>
        <a:bodyPr/>
        <a:lstStyle/>
        <a:p>
          <a:endParaRPr lang="en-GB"/>
        </a:p>
      </dgm:t>
    </dgm:pt>
    <dgm:pt modelId="{3BF835E7-0D81-461B-9CEB-A5355E2855EE}">
      <dgm:prSet phldrT="[Text]"/>
      <dgm:spPr>
        <a:solidFill>
          <a:schemeClr val="tx2">
            <a:lumMod val="60000"/>
            <a:lumOff val="40000"/>
          </a:schemeClr>
        </a:solidFill>
        <a:ln>
          <a:noFill/>
        </a:ln>
      </dgm:spPr>
      <dgm:t>
        <a:bodyPr/>
        <a:lstStyle/>
        <a:p>
          <a:r>
            <a:rPr lang="en-GB" dirty="0" smtClean="0"/>
            <a:t>4</a:t>
          </a:r>
          <a:endParaRPr lang="en-GB" dirty="0"/>
        </a:p>
      </dgm:t>
    </dgm:pt>
    <dgm:pt modelId="{B15A36FE-7A51-45E3-A0E0-7D610155A607}" type="parTrans" cxnId="{EC29315C-0FB5-4593-8ABC-81DD21FD6D6B}">
      <dgm:prSet/>
      <dgm:spPr/>
      <dgm:t>
        <a:bodyPr/>
        <a:lstStyle/>
        <a:p>
          <a:endParaRPr lang="en-GB"/>
        </a:p>
      </dgm:t>
    </dgm:pt>
    <dgm:pt modelId="{59E6279C-D454-48A8-9402-DB13D1723036}" type="sibTrans" cxnId="{EC29315C-0FB5-4593-8ABC-81DD21FD6D6B}">
      <dgm:prSet/>
      <dgm:spPr/>
      <dgm:t>
        <a:bodyPr/>
        <a:lstStyle/>
        <a:p>
          <a:endParaRPr lang="en-GB"/>
        </a:p>
      </dgm:t>
    </dgm:pt>
    <dgm:pt modelId="{C03C55D7-221A-419C-9B92-3FBF72FB3E38}">
      <dgm:prSet phldrT="[Text]" custT="1"/>
      <dgm:spPr>
        <a:solidFill>
          <a:schemeClr val="accent1">
            <a:lumMod val="20000"/>
            <a:lumOff val="80000"/>
            <a:alpha val="90000"/>
          </a:schemeClr>
        </a:solidFill>
      </dgm:spPr>
      <dgm:t>
        <a:bodyPr/>
        <a:lstStyle/>
        <a:p>
          <a:r>
            <a:rPr lang="en-GB" sz="1400" b="1" dirty="0" smtClean="0">
              <a:latin typeface="+mn-lt"/>
            </a:rPr>
            <a:t>Design and implementation of integrated care programmes </a:t>
          </a:r>
          <a:r>
            <a:rPr lang="en-GB" sz="1400" dirty="0" smtClean="0">
              <a:latin typeface="+mn-lt"/>
            </a:rPr>
            <a:t>and generic models of care need to be aligned with the model of care approach</a:t>
          </a:r>
          <a:endParaRPr lang="en-GB" sz="1400" dirty="0">
            <a:latin typeface="+mn-lt"/>
          </a:endParaRPr>
        </a:p>
      </dgm:t>
    </dgm:pt>
    <dgm:pt modelId="{D9297050-CDA6-48E5-BC1D-3BDA0822D90D}" type="parTrans" cxnId="{D0E4F72E-8632-4137-BDE1-2284D5B0AE3B}">
      <dgm:prSet/>
      <dgm:spPr/>
      <dgm:t>
        <a:bodyPr/>
        <a:lstStyle/>
        <a:p>
          <a:endParaRPr lang="en-GB"/>
        </a:p>
      </dgm:t>
    </dgm:pt>
    <dgm:pt modelId="{4C818BA0-29D4-4686-BE60-97805B58D915}" type="sibTrans" cxnId="{D0E4F72E-8632-4137-BDE1-2284D5B0AE3B}">
      <dgm:prSet/>
      <dgm:spPr/>
      <dgm:t>
        <a:bodyPr/>
        <a:lstStyle/>
        <a:p>
          <a:endParaRPr lang="en-GB"/>
        </a:p>
      </dgm:t>
    </dgm:pt>
    <dgm:pt modelId="{2D1FEDC5-B3B8-4BF5-BDA7-4C4204116D01}">
      <dgm:prSet phldrT="[Text]"/>
      <dgm:spPr>
        <a:solidFill>
          <a:schemeClr val="accent6">
            <a:lumMod val="75000"/>
          </a:schemeClr>
        </a:solidFill>
        <a:ln>
          <a:noFill/>
        </a:ln>
      </dgm:spPr>
      <dgm:t>
        <a:bodyPr/>
        <a:lstStyle/>
        <a:p>
          <a:r>
            <a:rPr lang="en-GB" dirty="0" smtClean="0"/>
            <a:t>5</a:t>
          </a:r>
          <a:endParaRPr lang="en-GB" dirty="0"/>
        </a:p>
      </dgm:t>
    </dgm:pt>
    <dgm:pt modelId="{77033103-DF2B-4CFE-8459-B5A7B2DA4527}" type="parTrans" cxnId="{4105B8CF-A918-46C2-83D9-CBD0F2E25AAB}">
      <dgm:prSet/>
      <dgm:spPr/>
      <dgm:t>
        <a:bodyPr/>
        <a:lstStyle/>
        <a:p>
          <a:endParaRPr lang="en-GB"/>
        </a:p>
      </dgm:t>
    </dgm:pt>
    <dgm:pt modelId="{DEC55543-1A8C-4F6E-B633-E52D62C89E48}" type="sibTrans" cxnId="{4105B8CF-A918-46C2-83D9-CBD0F2E25AAB}">
      <dgm:prSet/>
      <dgm:spPr/>
      <dgm:t>
        <a:bodyPr/>
        <a:lstStyle/>
        <a:p>
          <a:endParaRPr lang="en-GB"/>
        </a:p>
      </dgm:t>
    </dgm:pt>
    <dgm:pt modelId="{D1536BFB-2DD1-428E-9BD0-0AD9765302A9}">
      <dgm:prSet custT="1"/>
      <dgm:spPr>
        <a:solidFill>
          <a:schemeClr val="accent1">
            <a:lumMod val="20000"/>
            <a:lumOff val="80000"/>
            <a:alpha val="90000"/>
          </a:schemeClr>
        </a:solidFill>
      </dgm:spPr>
      <dgm:t>
        <a:bodyPr/>
        <a:lstStyle/>
        <a:p>
          <a:r>
            <a:rPr lang="en-GB" sz="1400" dirty="0" smtClean="0">
              <a:latin typeface="+mn-lt"/>
            </a:rPr>
            <a:t>There needs to be a </a:t>
          </a:r>
          <a:r>
            <a:rPr lang="en-GB" sz="1400" b="1" dirty="0" smtClean="0">
              <a:latin typeface="+mn-lt"/>
            </a:rPr>
            <a:t>shift to a population based approach </a:t>
          </a:r>
          <a:r>
            <a:rPr lang="en-GB" sz="1400" dirty="0" smtClean="0">
              <a:latin typeface="+mn-lt"/>
            </a:rPr>
            <a:t>to chronic disease prevention and management</a:t>
          </a:r>
          <a:endParaRPr lang="en-IE" sz="1400" dirty="0" smtClean="0">
            <a:latin typeface="+mn-lt"/>
          </a:endParaRPr>
        </a:p>
      </dgm:t>
    </dgm:pt>
    <dgm:pt modelId="{B6319844-BAA4-49CF-BEDB-53DAD1D3D01D}" type="parTrans" cxnId="{5156E4AC-A3E8-4B9F-B6EA-66984EFF847C}">
      <dgm:prSet/>
      <dgm:spPr/>
      <dgm:t>
        <a:bodyPr/>
        <a:lstStyle/>
        <a:p>
          <a:endParaRPr lang="en-GB"/>
        </a:p>
      </dgm:t>
    </dgm:pt>
    <dgm:pt modelId="{2177432F-80BA-4B3C-8931-E3FA2A666C86}" type="sibTrans" cxnId="{5156E4AC-A3E8-4B9F-B6EA-66984EFF847C}">
      <dgm:prSet/>
      <dgm:spPr/>
      <dgm:t>
        <a:bodyPr/>
        <a:lstStyle/>
        <a:p>
          <a:endParaRPr lang="en-GB"/>
        </a:p>
      </dgm:t>
    </dgm:pt>
    <dgm:pt modelId="{BAAEFB34-950E-435A-B824-0CBE199BCE49}">
      <dgm:prSet phldrT="[Text]" custT="1"/>
      <dgm:spPr>
        <a:solidFill>
          <a:schemeClr val="accent1">
            <a:lumMod val="20000"/>
            <a:lumOff val="80000"/>
            <a:alpha val="90000"/>
          </a:schemeClr>
        </a:solidFill>
      </dgm:spPr>
      <dgm:t>
        <a:bodyPr/>
        <a:lstStyle/>
        <a:p>
          <a:endParaRPr lang="en-GB" sz="1400" dirty="0">
            <a:latin typeface="+mn-lt"/>
          </a:endParaRPr>
        </a:p>
      </dgm:t>
    </dgm:pt>
    <dgm:pt modelId="{9A585033-3043-4A74-99B4-620B341BB5FD}" type="parTrans" cxnId="{55FF5AAB-C46C-440A-9CBF-F01CFFB3D3BD}">
      <dgm:prSet/>
      <dgm:spPr/>
      <dgm:t>
        <a:bodyPr/>
        <a:lstStyle/>
        <a:p>
          <a:endParaRPr lang="en-GB"/>
        </a:p>
      </dgm:t>
    </dgm:pt>
    <dgm:pt modelId="{9CA5E2B9-B8EF-4E2D-8A05-CBD081C1CBE5}" type="sibTrans" cxnId="{55FF5AAB-C46C-440A-9CBF-F01CFFB3D3BD}">
      <dgm:prSet/>
      <dgm:spPr/>
      <dgm:t>
        <a:bodyPr/>
        <a:lstStyle/>
        <a:p>
          <a:endParaRPr lang="en-GB"/>
        </a:p>
      </dgm:t>
    </dgm:pt>
    <dgm:pt modelId="{EA66CA2C-279C-4122-B4E0-35E76C7F07F4}">
      <dgm:prSet custT="1"/>
      <dgm:spPr>
        <a:solidFill>
          <a:schemeClr val="accent1">
            <a:lumMod val="20000"/>
            <a:lumOff val="80000"/>
            <a:alpha val="90000"/>
          </a:schemeClr>
        </a:solidFill>
      </dgm:spPr>
      <dgm:t>
        <a:bodyPr/>
        <a:lstStyle/>
        <a:p>
          <a:r>
            <a:rPr lang="en-GB" sz="1400" b="1" dirty="0" smtClean="0">
              <a:latin typeface="+mn-lt"/>
            </a:rPr>
            <a:t>Strengthen the role of nursing </a:t>
          </a:r>
          <a:r>
            <a:rPr lang="en-GB" sz="1400" dirty="0" smtClean="0">
              <a:latin typeface="+mn-lt"/>
            </a:rPr>
            <a:t>in disease specific prevention management </a:t>
          </a:r>
          <a:r>
            <a:rPr lang="en-GB" sz="1400" b="1" dirty="0" smtClean="0">
              <a:latin typeface="+mn-lt"/>
            </a:rPr>
            <a:t>by increasing the number of specialist nurses working across primary care </a:t>
          </a:r>
          <a:r>
            <a:rPr lang="en-GB" sz="1400" dirty="0" smtClean="0">
              <a:latin typeface="+mn-lt"/>
            </a:rPr>
            <a:t>to support integrated care</a:t>
          </a:r>
          <a:endParaRPr lang="en-GB" sz="1400" dirty="0">
            <a:latin typeface="+mn-lt"/>
          </a:endParaRPr>
        </a:p>
      </dgm:t>
    </dgm:pt>
    <dgm:pt modelId="{6D4FE5C5-536E-4FF5-9C55-77734C581385}" type="parTrans" cxnId="{BE924728-DB67-4F2E-82C1-B4E466BBB05A}">
      <dgm:prSet/>
      <dgm:spPr/>
      <dgm:t>
        <a:bodyPr/>
        <a:lstStyle/>
        <a:p>
          <a:endParaRPr lang="en-GB"/>
        </a:p>
      </dgm:t>
    </dgm:pt>
    <dgm:pt modelId="{A88F9A96-1B39-4A77-A103-81575F9D444B}" type="sibTrans" cxnId="{BE924728-DB67-4F2E-82C1-B4E466BBB05A}">
      <dgm:prSet/>
      <dgm:spPr/>
      <dgm:t>
        <a:bodyPr/>
        <a:lstStyle/>
        <a:p>
          <a:endParaRPr lang="en-GB"/>
        </a:p>
      </dgm:t>
    </dgm:pt>
    <dgm:pt modelId="{B613A4CD-CCC2-4746-9A9B-7F27CD65287A}">
      <dgm:prSet phldrT="[Text]" custT="1"/>
      <dgm:spPr>
        <a:solidFill>
          <a:schemeClr val="accent1">
            <a:lumMod val="20000"/>
            <a:lumOff val="80000"/>
            <a:alpha val="90000"/>
          </a:schemeClr>
        </a:solidFill>
      </dgm:spPr>
      <dgm:t>
        <a:bodyPr/>
        <a:lstStyle/>
        <a:p>
          <a:endParaRPr lang="en-GB" sz="1400" dirty="0">
            <a:latin typeface="+mn-lt"/>
          </a:endParaRPr>
        </a:p>
      </dgm:t>
    </dgm:pt>
    <dgm:pt modelId="{3AE1AACD-ACA7-4643-A3EC-4EDFF3CA0051}" type="parTrans" cxnId="{4EFD654A-0A03-440A-A137-BA47F7914C88}">
      <dgm:prSet/>
      <dgm:spPr/>
      <dgm:t>
        <a:bodyPr/>
        <a:lstStyle/>
        <a:p>
          <a:endParaRPr lang="en-GB"/>
        </a:p>
      </dgm:t>
    </dgm:pt>
    <dgm:pt modelId="{575570E0-7D10-4243-BFAD-D658CAB20418}" type="sibTrans" cxnId="{4EFD654A-0A03-440A-A137-BA47F7914C88}">
      <dgm:prSet/>
      <dgm:spPr/>
      <dgm:t>
        <a:bodyPr/>
        <a:lstStyle/>
        <a:p>
          <a:endParaRPr lang="en-GB"/>
        </a:p>
      </dgm:t>
    </dgm:pt>
    <dgm:pt modelId="{AF53230F-9948-421E-ABA0-C626464309B4}">
      <dgm:prSet custT="1"/>
      <dgm:spPr>
        <a:solidFill>
          <a:schemeClr val="accent1">
            <a:lumMod val="20000"/>
            <a:lumOff val="80000"/>
            <a:alpha val="90000"/>
          </a:schemeClr>
        </a:solidFill>
      </dgm:spPr>
      <dgm:t>
        <a:bodyPr/>
        <a:lstStyle/>
        <a:p>
          <a:r>
            <a:rPr lang="en-GB" sz="1400" dirty="0" smtClean="0">
              <a:latin typeface="+mn-lt"/>
            </a:rPr>
            <a:t>A </a:t>
          </a:r>
          <a:r>
            <a:rPr lang="en-GB" sz="1400" b="1" dirty="0" smtClean="0">
              <a:latin typeface="+mn-lt"/>
            </a:rPr>
            <a:t>phased and pilot approach to scale up </a:t>
          </a:r>
          <a:r>
            <a:rPr lang="en-GB" sz="1400" dirty="0" smtClean="0">
              <a:latin typeface="+mn-lt"/>
            </a:rPr>
            <a:t>to larger populations needs to be built into implementation planning</a:t>
          </a:r>
          <a:endParaRPr lang="en-GB" sz="1400" dirty="0">
            <a:latin typeface="+mn-lt"/>
          </a:endParaRPr>
        </a:p>
      </dgm:t>
    </dgm:pt>
    <dgm:pt modelId="{275BEED2-A1D0-470C-B77E-D860C861E8B5}" type="parTrans" cxnId="{3A6C6838-D458-45CF-A283-71E2ADD48F93}">
      <dgm:prSet/>
      <dgm:spPr/>
      <dgm:t>
        <a:bodyPr/>
        <a:lstStyle/>
        <a:p>
          <a:endParaRPr lang="en-GB"/>
        </a:p>
      </dgm:t>
    </dgm:pt>
    <dgm:pt modelId="{1DA4E3BA-1EB9-4DB4-AB46-59354834F8E0}" type="sibTrans" cxnId="{3A6C6838-D458-45CF-A283-71E2ADD48F93}">
      <dgm:prSet/>
      <dgm:spPr/>
      <dgm:t>
        <a:bodyPr/>
        <a:lstStyle/>
        <a:p>
          <a:endParaRPr lang="en-GB"/>
        </a:p>
      </dgm:t>
    </dgm:pt>
    <dgm:pt modelId="{AF42AB2D-C397-49CF-AA1B-91F6DA7D7059}" type="pres">
      <dgm:prSet presAssocID="{3C9E836A-A4B3-45A9-B6E4-B19CF6E94D77}" presName="linearFlow" presStyleCnt="0">
        <dgm:presLayoutVars>
          <dgm:dir/>
          <dgm:animLvl val="lvl"/>
          <dgm:resizeHandles val="exact"/>
        </dgm:presLayoutVars>
      </dgm:prSet>
      <dgm:spPr/>
      <dgm:t>
        <a:bodyPr/>
        <a:lstStyle/>
        <a:p>
          <a:endParaRPr lang="en-GB"/>
        </a:p>
      </dgm:t>
    </dgm:pt>
    <dgm:pt modelId="{0D258669-B14B-42CC-B01A-4DC8B637A6BD}" type="pres">
      <dgm:prSet presAssocID="{6F970BF2-EFCB-4F69-B576-BC153F330B48}" presName="composite" presStyleCnt="0"/>
      <dgm:spPr/>
    </dgm:pt>
    <dgm:pt modelId="{4FABFC28-BCA8-4354-BC24-7856FDECD365}" type="pres">
      <dgm:prSet presAssocID="{6F970BF2-EFCB-4F69-B576-BC153F330B48}" presName="parentText" presStyleLbl="alignNode1" presStyleIdx="0" presStyleCnt="5">
        <dgm:presLayoutVars>
          <dgm:chMax val="1"/>
          <dgm:bulletEnabled val="1"/>
        </dgm:presLayoutVars>
      </dgm:prSet>
      <dgm:spPr/>
      <dgm:t>
        <a:bodyPr/>
        <a:lstStyle/>
        <a:p>
          <a:endParaRPr lang="en-GB"/>
        </a:p>
      </dgm:t>
    </dgm:pt>
    <dgm:pt modelId="{EA4CE2FB-58AC-4597-B78F-9D02777B7686}" type="pres">
      <dgm:prSet presAssocID="{6F970BF2-EFCB-4F69-B576-BC153F330B48}" presName="descendantText" presStyleLbl="alignAcc1" presStyleIdx="0" presStyleCnt="5" custLinFactNeighborX="53689" custLinFactNeighborY="-40685">
        <dgm:presLayoutVars>
          <dgm:bulletEnabled val="1"/>
        </dgm:presLayoutVars>
      </dgm:prSet>
      <dgm:spPr/>
      <dgm:t>
        <a:bodyPr/>
        <a:lstStyle/>
        <a:p>
          <a:endParaRPr lang="en-GB"/>
        </a:p>
      </dgm:t>
    </dgm:pt>
    <dgm:pt modelId="{CE31AA5B-90BA-467B-907B-567A2F939E2B}" type="pres">
      <dgm:prSet presAssocID="{D1021447-BF6F-4B94-A793-877824F446C1}" presName="sp" presStyleCnt="0"/>
      <dgm:spPr/>
    </dgm:pt>
    <dgm:pt modelId="{0F94B74E-E644-4621-BFC5-12C3396DA7D6}" type="pres">
      <dgm:prSet presAssocID="{F1C0198C-254C-425B-905D-22A6F9261372}" presName="composite" presStyleCnt="0"/>
      <dgm:spPr/>
    </dgm:pt>
    <dgm:pt modelId="{DEECFF87-EE8A-4D40-B24E-5D2BE2EA78D2}" type="pres">
      <dgm:prSet presAssocID="{F1C0198C-254C-425B-905D-22A6F9261372}" presName="parentText" presStyleLbl="alignNode1" presStyleIdx="1" presStyleCnt="5" custLinFactNeighborX="0" custLinFactNeighborY="-12167">
        <dgm:presLayoutVars>
          <dgm:chMax val="1"/>
          <dgm:bulletEnabled val="1"/>
        </dgm:presLayoutVars>
      </dgm:prSet>
      <dgm:spPr/>
      <dgm:t>
        <a:bodyPr/>
        <a:lstStyle/>
        <a:p>
          <a:endParaRPr lang="en-GB"/>
        </a:p>
      </dgm:t>
    </dgm:pt>
    <dgm:pt modelId="{5FB28284-D9F5-4A79-BD08-B193F10CA262}" type="pres">
      <dgm:prSet presAssocID="{F1C0198C-254C-425B-905D-22A6F9261372}" presName="descendantText" presStyleLbl="alignAcc1" presStyleIdx="1" presStyleCnt="5" custLinFactNeighborX="816" custLinFactNeighborY="-18718">
        <dgm:presLayoutVars>
          <dgm:bulletEnabled val="1"/>
        </dgm:presLayoutVars>
      </dgm:prSet>
      <dgm:spPr/>
      <dgm:t>
        <a:bodyPr/>
        <a:lstStyle/>
        <a:p>
          <a:endParaRPr lang="en-GB"/>
        </a:p>
      </dgm:t>
    </dgm:pt>
    <dgm:pt modelId="{6554958C-5AF6-460A-A4F9-59C134B1ECC8}" type="pres">
      <dgm:prSet presAssocID="{DEEC13BB-8655-465A-8513-EDB14D3FAA6D}" presName="sp" presStyleCnt="0"/>
      <dgm:spPr/>
    </dgm:pt>
    <dgm:pt modelId="{BDB598B6-6E96-4E5F-B6FB-328429B847DD}" type="pres">
      <dgm:prSet presAssocID="{E9586A4D-4B8D-4EF9-90BE-7B8D25C0F32F}" presName="composite" presStyleCnt="0"/>
      <dgm:spPr/>
    </dgm:pt>
    <dgm:pt modelId="{684993A6-6822-4C76-B07F-D948AB6FFE21}" type="pres">
      <dgm:prSet presAssocID="{E9586A4D-4B8D-4EF9-90BE-7B8D25C0F32F}" presName="parentText" presStyleLbl="alignNode1" presStyleIdx="2" presStyleCnt="5" custLinFactNeighborX="-189" custLinFactNeighborY="-23209">
        <dgm:presLayoutVars>
          <dgm:chMax val="1"/>
          <dgm:bulletEnabled val="1"/>
        </dgm:presLayoutVars>
      </dgm:prSet>
      <dgm:spPr/>
      <dgm:t>
        <a:bodyPr/>
        <a:lstStyle/>
        <a:p>
          <a:endParaRPr lang="en-GB"/>
        </a:p>
      </dgm:t>
    </dgm:pt>
    <dgm:pt modelId="{41134DA9-94A7-4D5C-9128-9E276774B767}" type="pres">
      <dgm:prSet presAssocID="{E9586A4D-4B8D-4EF9-90BE-7B8D25C0F32F}" presName="descendantText" presStyleLbl="alignAcc1" presStyleIdx="2" presStyleCnt="5" custLinFactNeighborX="-519" custLinFactNeighborY="-33816">
        <dgm:presLayoutVars>
          <dgm:bulletEnabled val="1"/>
        </dgm:presLayoutVars>
      </dgm:prSet>
      <dgm:spPr/>
      <dgm:t>
        <a:bodyPr/>
        <a:lstStyle/>
        <a:p>
          <a:endParaRPr lang="en-GB"/>
        </a:p>
      </dgm:t>
    </dgm:pt>
    <dgm:pt modelId="{C19CA369-2A10-4A84-8264-F18423FB3629}" type="pres">
      <dgm:prSet presAssocID="{445F65BC-9667-4B46-87F5-138A33D5812F}" presName="sp" presStyleCnt="0"/>
      <dgm:spPr/>
    </dgm:pt>
    <dgm:pt modelId="{BB9AD1B8-EA4F-4C3A-9164-FD8DDCFB9150}" type="pres">
      <dgm:prSet presAssocID="{3BF835E7-0D81-461B-9CEB-A5355E2855EE}" presName="composite" presStyleCnt="0"/>
      <dgm:spPr/>
    </dgm:pt>
    <dgm:pt modelId="{A6AA1B56-093A-42C5-A210-AF57ACAF9A47}" type="pres">
      <dgm:prSet presAssocID="{3BF835E7-0D81-461B-9CEB-A5355E2855EE}" presName="parentText" presStyleLbl="alignNode1" presStyleIdx="3" presStyleCnt="5" custLinFactNeighborX="-244" custLinFactNeighborY="-34242">
        <dgm:presLayoutVars>
          <dgm:chMax val="1"/>
          <dgm:bulletEnabled val="1"/>
        </dgm:presLayoutVars>
      </dgm:prSet>
      <dgm:spPr/>
      <dgm:t>
        <a:bodyPr/>
        <a:lstStyle/>
        <a:p>
          <a:endParaRPr lang="en-GB"/>
        </a:p>
      </dgm:t>
    </dgm:pt>
    <dgm:pt modelId="{7C599F9A-5401-462A-AB5C-8B4D0218E6DF}" type="pres">
      <dgm:prSet presAssocID="{3BF835E7-0D81-461B-9CEB-A5355E2855EE}" presName="descendantText" presStyleLbl="alignAcc1" presStyleIdx="3" presStyleCnt="5" custLinFactNeighborX="-519" custLinFactNeighborY="-52561">
        <dgm:presLayoutVars>
          <dgm:bulletEnabled val="1"/>
        </dgm:presLayoutVars>
      </dgm:prSet>
      <dgm:spPr/>
      <dgm:t>
        <a:bodyPr/>
        <a:lstStyle/>
        <a:p>
          <a:endParaRPr lang="en-GB"/>
        </a:p>
      </dgm:t>
    </dgm:pt>
    <dgm:pt modelId="{B9010C29-AFF8-47F4-A3B1-5C090620FF3F}" type="pres">
      <dgm:prSet presAssocID="{59E6279C-D454-48A8-9402-DB13D1723036}" presName="sp" presStyleCnt="0"/>
      <dgm:spPr/>
    </dgm:pt>
    <dgm:pt modelId="{81FE4502-8DD3-4014-8093-B46FCBE963FF}" type="pres">
      <dgm:prSet presAssocID="{2D1FEDC5-B3B8-4BF5-BDA7-4C4204116D01}" presName="composite" presStyleCnt="0"/>
      <dgm:spPr/>
    </dgm:pt>
    <dgm:pt modelId="{771DA570-BB21-4C2A-8F1B-539E19A5F30F}" type="pres">
      <dgm:prSet presAssocID="{2D1FEDC5-B3B8-4BF5-BDA7-4C4204116D01}" presName="parentText" presStyleLbl="alignNode1" presStyleIdx="4" presStyleCnt="5" custLinFactNeighborX="-217" custLinFactNeighborY="-43228">
        <dgm:presLayoutVars>
          <dgm:chMax val="1"/>
          <dgm:bulletEnabled val="1"/>
        </dgm:presLayoutVars>
      </dgm:prSet>
      <dgm:spPr/>
      <dgm:t>
        <a:bodyPr/>
        <a:lstStyle/>
        <a:p>
          <a:endParaRPr lang="en-GB"/>
        </a:p>
      </dgm:t>
    </dgm:pt>
    <dgm:pt modelId="{6B609787-95EE-45DA-A92C-6F6C9082A435}" type="pres">
      <dgm:prSet presAssocID="{2D1FEDC5-B3B8-4BF5-BDA7-4C4204116D01}" presName="descendantText" presStyleLbl="alignAcc1" presStyleIdx="4" presStyleCnt="5" custLinFactNeighborX="-357" custLinFactNeighborY="-69388">
        <dgm:presLayoutVars>
          <dgm:bulletEnabled val="1"/>
        </dgm:presLayoutVars>
      </dgm:prSet>
      <dgm:spPr/>
      <dgm:t>
        <a:bodyPr/>
        <a:lstStyle/>
        <a:p>
          <a:endParaRPr lang="en-GB"/>
        </a:p>
      </dgm:t>
    </dgm:pt>
  </dgm:ptLst>
  <dgm:cxnLst>
    <dgm:cxn modelId="{D37E4036-B28A-4EE0-A6C5-9F44F12444EA}" type="presOf" srcId="{D1536BFB-2DD1-428E-9BD0-0AD9765302A9}" destId="{5FB28284-D9F5-4A79-BD08-B193F10CA262}" srcOrd="0" destOrd="1" presId="urn:microsoft.com/office/officeart/2005/8/layout/chevron2"/>
    <dgm:cxn modelId="{4EFD654A-0A03-440A-A137-BA47F7914C88}" srcId="{E9586A4D-4B8D-4EF9-90BE-7B8D25C0F32F}" destId="{B613A4CD-CCC2-4746-9A9B-7F27CD65287A}" srcOrd="2" destOrd="0" parTransId="{3AE1AACD-ACA7-4643-A3EC-4EDFF3CA0051}" sibTransId="{575570E0-7D10-4243-BFAD-D658CAB20418}"/>
    <dgm:cxn modelId="{ABC6A8C1-0986-470B-9C94-D4E42BD7C547}" srcId="{F1C0198C-254C-425B-905D-22A6F9261372}" destId="{3F57B680-A39D-4A5E-993E-67E3D615FC53}" srcOrd="0" destOrd="0" parTransId="{3BD2B876-0342-42F5-9ECC-A95BF4B945F8}" sibTransId="{15CDC1F3-6D3F-48F8-B9AE-0F61D2507DAE}"/>
    <dgm:cxn modelId="{65F54E64-0FCF-4FB3-870D-D2213D150659}" type="presOf" srcId="{E9586A4D-4B8D-4EF9-90BE-7B8D25C0F32F}" destId="{684993A6-6822-4C76-B07F-D948AB6FFE21}" srcOrd="0" destOrd="0" presId="urn:microsoft.com/office/officeart/2005/8/layout/chevron2"/>
    <dgm:cxn modelId="{EC29315C-0FB5-4593-8ABC-81DD21FD6D6B}" srcId="{3C9E836A-A4B3-45A9-B6E4-B19CF6E94D77}" destId="{3BF835E7-0D81-461B-9CEB-A5355E2855EE}" srcOrd="3" destOrd="0" parTransId="{B15A36FE-7A51-45E3-A0E0-7D610155A607}" sibTransId="{59E6279C-D454-48A8-9402-DB13D1723036}"/>
    <dgm:cxn modelId="{BE924728-DB67-4F2E-82C1-B4E466BBB05A}" srcId="{E9586A4D-4B8D-4EF9-90BE-7B8D25C0F32F}" destId="{EA66CA2C-279C-4122-B4E0-35E76C7F07F4}" srcOrd="1" destOrd="0" parTransId="{6D4FE5C5-536E-4FF5-9C55-77734C581385}" sibTransId="{A88F9A96-1B39-4A77-A103-81575F9D444B}"/>
    <dgm:cxn modelId="{66BB7300-CFFC-45A3-A012-6330BF11517F}" srcId="{E9586A4D-4B8D-4EF9-90BE-7B8D25C0F32F}" destId="{AE381655-6EBD-4984-A6C0-B477505365E6}" srcOrd="0" destOrd="0" parTransId="{A2BA9D49-1566-4B66-8C51-A313E835D0AF}" sibTransId="{96BA9E3B-18C0-4BDB-9B7F-6285F4BFA9ED}"/>
    <dgm:cxn modelId="{5156E4AC-A3E8-4B9F-B6EA-66984EFF847C}" srcId="{F1C0198C-254C-425B-905D-22A6F9261372}" destId="{D1536BFB-2DD1-428E-9BD0-0AD9765302A9}" srcOrd="1" destOrd="0" parTransId="{B6319844-BAA4-49CF-BEDB-53DAD1D3D01D}" sibTransId="{2177432F-80BA-4B3C-8931-E3FA2A666C86}"/>
    <dgm:cxn modelId="{D5B2FD8E-65F2-4DB8-8D6C-0644077DB878}" type="presOf" srcId="{EA66CA2C-279C-4122-B4E0-35E76C7F07F4}" destId="{41134DA9-94A7-4D5C-9128-9E276774B767}" srcOrd="0" destOrd="1" presId="urn:microsoft.com/office/officeart/2005/8/layout/chevron2"/>
    <dgm:cxn modelId="{0080BC2E-194A-4B3C-B74D-534F47BC88F8}" type="presOf" srcId="{B613A4CD-CCC2-4746-9A9B-7F27CD65287A}" destId="{41134DA9-94A7-4D5C-9128-9E276774B767}" srcOrd="0" destOrd="2" presId="urn:microsoft.com/office/officeart/2005/8/layout/chevron2"/>
    <dgm:cxn modelId="{4105B8CF-A918-46C2-83D9-CBD0F2E25AAB}" srcId="{3C9E836A-A4B3-45A9-B6E4-B19CF6E94D77}" destId="{2D1FEDC5-B3B8-4BF5-BDA7-4C4204116D01}" srcOrd="4" destOrd="0" parTransId="{77033103-DF2B-4CFE-8459-B5A7B2DA4527}" sibTransId="{DEC55543-1A8C-4F6E-B633-E52D62C89E48}"/>
    <dgm:cxn modelId="{42924838-8C7F-4623-8243-8DC1659E9AC2}" type="presOf" srcId="{AF53230F-9948-421E-ABA0-C626464309B4}" destId="{6B609787-95EE-45DA-A92C-6F6C9082A435}" srcOrd="0" destOrd="0" presId="urn:microsoft.com/office/officeart/2005/8/layout/chevron2"/>
    <dgm:cxn modelId="{D35BBF5A-CEB9-41A5-9A95-57C31A87CCCF}" type="presOf" srcId="{F1C0198C-254C-425B-905D-22A6F9261372}" destId="{DEECFF87-EE8A-4D40-B24E-5D2BE2EA78D2}" srcOrd="0" destOrd="0" presId="urn:microsoft.com/office/officeart/2005/8/layout/chevron2"/>
    <dgm:cxn modelId="{EB0B75A4-6B0C-4244-BB6C-BD7ED5F877B1}" type="presOf" srcId="{C03C55D7-221A-419C-9B92-3FBF72FB3E38}" destId="{7C599F9A-5401-462A-AB5C-8B4D0218E6DF}" srcOrd="0" destOrd="0" presId="urn:microsoft.com/office/officeart/2005/8/layout/chevron2"/>
    <dgm:cxn modelId="{3D59F91B-D009-40F1-9F30-033CE5E2C30C}" type="presOf" srcId="{AF8F8845-7FB4-48DA-8C17-7B23DC2989C5}" destId="{EA4CE2FB-58AC-4597-B78F-9D02777B7686}" srcOrd="0" destOrd="0" presId="urn:microsoft.com/office/officeart/2005/8/layout/chevron2"/>
    <dgm:cxn modelId="{8012ABCF-B69A-465A-814F-4EF2A3882219}" type="presOf" srcId="{AE381655-6EBD-4984-A6C0-B477505365E6}" destId="{41134DA9-94A7-4D5C-9128-9E276774B767}" srcOrd="0" destOrd="0" presId="urn:microsoft.com/office/officeart/2005/8/layout/chevron2"/>
    <dgm:cxn modelId="{64625B37-8FF7-48DD-B7EC-DDC96AC63854}" type="presOf" srcId="{2D1FEDC5-B3B8-4BF5-BDA7-4C4204116D01}" destId="{771DA570-BB21-4C2A-8F1B-539E19A5F30F}" srcOrd="0" destOrd="0" presId="urn:microsoft.com/office/officeart/2005/8/layout/chevron2"/>
    <dgm:cxn modelId="{F7A85935-4B82-4828-8492-DD4315553EFD}" type="presOf" srcId="{BAAEFB34-950E-435A-B824-0CBE199BCE49}" destId="{5FB28284-D9F5-4A79-BD08-B193F10CA262}" srcOrd="0" destOrd="2" presId="urn:microsoft.com/office/officeart/2005/8/layout/chevron2"/>
    <dgm:cxn modelId="{7F34CAFB-2997-42C3-9EDC-2078F1618AAF}" srcId="{6F970BF2-EFCB-4F69-B576-BC153F330B48}" destId="{AF8F8845-7FB4-48DA-8C17-7B23DC2989C5}" srcOrd="0" destOrd="0" parTransId="{1DFD0830-2FE0-4B88-824E-A4586DEF2BC6}" sibTransId="{2DB1678B-A0C1-4159-A4AC-F403088B9AF3}"/>
    <dgm:cxn modelId="{55FF5AAB-C46C-440A-9CBF-F01CFFB3D3BD}" srcId="{F1C0198C-254C-425B-905D-22A6F9261372}" destId="{BAAEFB34-950E-435A-B824-0CBE199BCE49}" srcOrd="2" destOrd="0" parTransId="{9A585033-3043-4A74-99B4-620B341BB5FD}" sibTransId="{9CA5E2B9-B8EF-4E2D-8A05-CBD081C1CBE5}"/>
    <dgm:cxn modelId="{D0E4F72E-8632-4137-BDE1-2284D5B0AE3B}" srcId="{3BF835E7-0D81-461B-9CEB-A5355E2855EE}" destId="{C03C55D7-221A-419C-9B92-3FBF72FB3E38}" srcOrd="0" destOrd="0" parTransId="{D9297050-CDA6-48E5-BC1D-3BDA0822D90D}" sibTransId="{4C818BA0-29D4-4686-BE60-97805B58D915}"/>
    <dgm:cxn modelId="{35EC9CC6-8E8E-45DC-9FC3-6AE8D9D14249}" srcId="{3C9E836A-A4B3-45A9-B6E4-B19CF6E94D77}" destId="{E9586A4D-4B8D-4EF9-90BE-7B8D25C0F32F}" srcOrd="2" destOrd="0" parTransId="{C8723F8C-3653-47BD-8EFF-FA2975CF1BBA}" sibTransId="{445F65BC-9667-4B46-87F5-138A33D5812F}"/>
    <dgm:cxn modelId="{F8FBF61C-2D20-45A5-BA88-C7318F6184E5}" srcId="{3C9E836A-A4B3-45A9-B6E4-B19CF6E94D77}" destId="{F1C0198C-254C-425B-905D-22A6F9261372}" srcOrd="1" destOrd="0" parTransId="{63ED07F2-64A1-4D7F-9320-0FDA0702C4E0}" sibTransId="{DEEC13BB-8655-465A-8513-EDB14D3FAA6D}"/>
    <dgm:cxn modelId="{3A6C6838-D458-45CF-A283-71E2ADD48F93}" srcId="{2D1FEDC5-B3B8-4BF5-BDA7-4C4204116D01}" destId="{AF53230F-9948-421E-ABA0-C626464309B4}" srcOrd="0" destOrd="0" parTransId="{275BEED2-A1D0-470C-B77E-D860C861E8B5}" sibTransId="{1DA4E3BA-1EB9-4DB4-AB46-59354834F8E0}"/>
    <dgm:cxn modelId="{F0462902-16A8-4AE0-BDAC-D608BC6A7503}" type="presOf" srcId="{6F970BF2-EFCB-4F69-B576-BC153F330B48}" destId="{4FABFC28-BCA8-4354-BC24-7856FDECD365}" srcOrd="0" destOrd="0" presId="urn:microsoft.com/office/officeart/2005/8/layout/chevron2"/>
    <dgm:cxn modelId="{64A5D1B5-4C56-45B9-8A59-9B85AECC78D0}" srcId="{3C9E836A-A4B3-45A9-B6E4-B19CF6E94D77}" destId="{6F970BF2-EFCB-4F69-B576-BC153F330B48}" srcOrd="0" destOrd="0" parTransId="{EDBCA536-E450-473F-BF4C-C48217DCEE91}" sibTransId="{D1021447-BF6F-4B94-A793-877824F446C1}"/>
    <dgm:cxn modelId="{49214259-7BF6-43A0-A994-18932B5FD1C6}" type="presOf" srcId="{3F57B680-A39D-4A5E-993E-67E3D615FC53}" destId="{5FB28284-D9F5-4A79-BD08-B193F10CA262}" srcOrd="0" destOrd="0" presId="urn:microsoft.com/office/officeart/2005/8/layout/chevron2"/>
    <dgm:cxn modelId="{8C761DB5-34D7-4C3C-9325-E368DCC69A87}" type="presOf" srcId="{3C9E836A-A4B3-45A9-B6E4-B19CF6E94D77}" destId="{AF42AB2D-C397-49CF-AA1B-91F6DA7D7059}" srcOrd="0" destOrd="0" presId="urn:microsoft.com/office/officeart/2005/8/layout/chevron2"/>
    <dgm:cxn modelId="{84526C7E-EF77-4B4A-98BD-3E92962CD889}" type="presOf" srcId="{3BF835E7-0D81-461B-9CEB-A5355E2855EE}" destId="{A6AA1B56-093A-42C5-A210-AF57ACAF9A47}" srcOrd="0" destOrd="0" presId="urn:microsoft.com/office/officeart/2005/8/layout/chevron2"/>
    <dgm:cxn modelId="{69D063B6-055D-4BAC-AF6A-10B58430565A}" type="presParOf" srcId="{AF42AB2D-C397-49CF-AA1B-91F6DA7D7059}" destId="{0D258669-B14B-42CC-B01A-4DC8B637A6BD}" srcOrd="0" destOrd="0" presId="urn:microsoft.com/office/officeart/2005/8/layout/chevron2"/>
    <dgm:cxn modelId="{066EC886-E45D-4885-AEFA-4FDC4E73BE3A}" type="presParOf" srcId="{0D258669-B14B-42CC-B01A-4DC8B637A6BD}" destId="{4FABFC28-BCA8-4354-BC24-7856FDECD365}" srcOrd="0" destOrd="0" presId="urn:microsoft.com/office/officeart/2005/8/layout/chevron2"/>
    <dgm:cxn modelId="{0D9F9016-3DAE-4FE5-9C97-E0A3A547F453}" type="presParOf" srcId="{0D258669-B14B-42CC-B01A-4DC8B637A6BD}" destId="{EA4CE2FB-58AC-4597-B78F-9D02777B7686}" srcOrd="1" destOrd="0" presId="urn:microsoft.com/office/officeart/2005/8/layout/chevron2"/>
    <dgm:cxn modelId="{CBB68B41-1468-4918-999F-66977049CDCB}" type="presParOf" srcId="{AF42AB2D-C397-49CF-AA1B-91F6DA7D7059}" destId="{CE31AA5B-90BA-467B-907B-567A2F939E2B}" srcOrd="1" destOrd="0" presId="urn:microsoft.com/office/officeart/2005/8/layout/chevron2"/>
    <dgm:cxn modelId="{411019BF-C845-4B48-88D7-CA94DB0EBE96}" type="presParOf" srcId="{AF42AB2D-C397-49CF-AA1B-91F6DA7D7059}" destId="{0F94B74E-E644-4621-BFC5-12C3396DA7D6}" srcOrd="2" destOrd="0" presId="urn:microsoft.com/office/officeart/2005/8/layout/chevron2"/>
    <dgm:cxn modelId="{51580986-FCF7-4DC4-AE2B-37B9025F26F1}" type="presParOf" srcId="{0F94B74E-E644-4621-BFC5-12C3396DA7D6}" destId="{DEECFF87-EE8A-4D40-B24E-5D2BE2EA78D2}" srcOrd="0" destOrd="0" presId="urn:microsoft.com/office/officeart/2005/8/layout/chevron2"/>
    <dgm:cxn modelId="{D209BADE-1996-45DD-A847-29F8D1D1E8C6}" type="presParOf" srcId="{0F94B74E-E644-4621-BFC5-12C3396DA7D6}" destId="{5FB28284-D9F5-4A79-BD08-B193F10CA262}" srcOrd="1" destOrd="0" presId="urn:microsoft.com/office/officeart/2005/8/layout/chevron2"/>
    <dgm:cxn modelId="{8378AE54-BF35-434F-9A9B-070D5CDAC754}" type="presParOf" srcId="{AF42AB2D-C397-49CF-AA1B-91F6DA7D7059}" destId="{6554958C-5AF6-460A-A4F9-59C134B1ECC8}" srcOrd="3" destOrd="0" presId="urn:microsoft.com/office/officeart/2005/8/layout/chevron2"/>
    <dgm:cxn modelId="{349BB5F8-56D5-4CB8-A598-75553658BA5A}" type="presParOf" srcId="{AF42AB2D-C397-49CF-AA1B-91F6DA7D7059}" destId="{BDB598B6-6E96-4E5F-B6FB-328429B847DD}" srcOrd="4" destOrd="0" presId="urn:microsoft.com/office/officeart/2005/8/layout/chevron2"/>
    <dgm:cxn modelId="{DF04A86C-E026-4111-880A-0A9E9FDAC038}" type="presParOf" srcId="{BDB598B6-6E96-4E5F-B6FB-328429B847DD}" destId="{684993A6-6822-4C76-B07F-D948AB6FFE21}" srcOrd="0" destOrd="0" presId="urn:microsoft.com/office/officeart/2005/8/layout/chevron2"/>
    <dgm:cxn modelId="{957AC398-F316-4289-9870-A38ED498A25A}" type="presParOf" srcId="{BDB598B6-6E96-4E5F-B6FB-328429B847DD}" destId="{41134DA9-94A7-4D5C-9128-9E276774B767}" srcOrd="1" destOrd="0" presId="urn:microsoft.com/office/officeart/2005/8/layout/chevron2"/>
    <dgm:cxn modelId="{E4DAE52A-0A48-4696-A96C-61148DA2A0FD}" type="presParOf" srcId="{AF42AB2D-C397-49CF-AA1B-91F6DA7D7059}" destId="{C19CA369-2A10-4A84-8264-F18423FB3629}" srcOrd="5" destOrd="0" presId="urn:microsoft.com/office/officeart/2005/8/layout/chevron2"/>
    <dgm:cxn modelId="{8380F3FF-D4C0-4F1C-A9E8-E2F5A2D86A48}" type="presParOf" srcId="{AF42AB2D-C397-49CF-AA1B-91F6DA7D7059}" destId="{BB9AD1B8-EA4F-4C3A-9164-FD8DDCFB9150}" srcOrd="6" destOrd="0" presId="urn:microsoft.com/office/officeart/2005/8/layout/chevron2"/>
    <dgm:cxn modelId="{8B03DAB6-A434-4968-A175-88E061290020}" type="presParOf" srcId="{BB9AD1B8-EA4F-4C3A-9164-FD8DDCFB9150}" destId="{A6AA1B56-093A-42C5-A210-AF57ACAF9A47}" srcOrd="0" destOrd="0" presId="urn:microsoft.com/office/officeart/2005/8/layout/chevron2"/>
    <dgm:cxn modelId="{3BB8A548-3867-4F2F-AD6B-7BF91AD9FE15}" type="presParOf" srcId="{BB9AD1B8-EA4F-4C3A-9164-FD8DDCFB9150}" destId="{7C599F9A-5401-462A-AB5C-8B4D0218E6DF}" srcOrd="1" destOrd="0" presId="urn:microsoft.com/office/officeart/2005/8/layout/chevron2"/>
    <dgm:cxn modelId="{2502952C-83F2-4BF8-8146-76A61E4F4CF1}" type="presParOf" srcId="{AF42AB2D-C397-49CF-AA1B-91F6DA7D7059}" destId="{B9010C29-AFF8-47F4-A3B1-5C090620FF3F}" srcOrd="7" destOrd="0" presId="urn:microsoft.com/office/officeart/2005/8/layout/chevron2"/>
    <dgm:cxn modelId="{3F55F354-93E5-49AD-A1E1-2AC5E300B74D}" type="presParOf" srcId="{AF42AB2D-C397-49CF-AA1B-91F6DA7D7059}" destId="{81FE4502-8DD3-4014-8093-B46FCBE963FF}" srcOrd="8" destOrd="0" presId="urn:microsoft.com/office/officeart/2005/8/layout/chevron2"/>
    <dgm:cxn modelId="{34131D4B-1721-47FD-9127-3C4FC9CBC0F9}" type="presParOf" srcId="{81FE4502-8DD3-4014-8093-B46FCBE963FF}" destId="{771DA570-BB21-4C2A-8F1B-539E19A5F30F}" srcOrd="0" destOrd="0" presId="urn:microsoft.com/office/officeart/2005/8/layout/chevron2"/>
    <dgm:cxn modelId="{E5196A68-D4A7-4565-B2E8-450615E53948}" type="presParOf" srcId="{81FE4502-8DD3-4014-8093-B46FCBE963FF}" destId="{6B609787-95EE-45DA-A92C-6F6C9082A435}" srcOrd="1" destOrd="0" presId="urn:microsoft.com/office/officeart/2005/8/layout/chevron2"/>
  </dgm:cxnLst>
  <dgm:bg/>
  <dgm:whole/>
</dgm:dataModel>
</file>

<file path=ppt/diagrams/data2.xml><?xml version="1.0" encoding="utf-8"?>
<dgm:dataModel xmlns:dgm="http://schemas.openxmlformats.org/drawingml/2006/diagram" xmlns:a="http://schemas.openxmlformats.org/drawingml/2006/main">
  <dgm:ptLst>
    <dgm:pt modelId="{E4F282CE-4B53-4C3A-8903-E44769C92ECE}" type="doc">
      <dgm:prSet loTypeId="urn:microsoft.com/office/officeart/2005/8/layout/hProcess9" loCatId="process" qsTypeId="urn:microsoft.com/office/officeart/2005/8/quickstyle/simple1" qsCatId="simple" csTypeId="urn:microsoft.com/office/officeart/2005/8/colors/colorful5" csCatId="colorful" phldr="1"/>
      <dgm:spPr/>
    </dgm:pt>
    <dgm:pt modelId="{34AA8E88-4D3F-47E9-B556-13E5F34F6C06}">
      <dgm:prSet phldrT="[Text]"/>
      <dgm:spPr/>
      <dgm:t>
        <a:bodyPr/>
        <a:lstStyle/>
        <a:p>
          <a:r>
            <a:rPr lang="en-IE" dirty="0" smtClean="0">
              <a:solidFill>
                <a:srgbClr val="002060"/>
              </a:solidFill>
            </a:rPr>
            <a:t>Primary Care</a:t>
          </a:r>
          <a:endParaRPr lang="en-IE" dirty="0">
            <a:solidFill>
              <a:srgbClr val="002060"/>
            </a:solidFill>
          </a:endParaRPr>
        </a:p>
      </dgm:t>
    </dgm:pt>
    <dgm:pt modelId="{732BE4CC-4DBE-4319-A3EB-8EC260DFC224}" type="parTrans" cxnId="{96E8C764-74D2-490B-A082-92F2EF4A6CAC}">
      <dgm:prSet/>
      <dgm:spPr/>
      <dgm:t>
        <a:bodyPr/>
        <a:lstStyle/>
        <a:p>
          <a:endParaRPr lang="en-IE"/>
        </a:p>
      </dgm:t>
    </dgm:pt>
    <dgm:pt modelId="{B3C3013D-C960-4F15-8349-7B483A1C8DE3}" type="sibTrans" cxnId="{96E8C764-74D2-490B-A082-92F2EF4A6CAC}">
      <dgm:prSet/>
      <dgm:spPr/>
      <dgm:t>
        <a:bodyPr/>
        <a:lstStyle/>
        <a:p>
          <a:endParaRPr lang="en-IE"/>
        </a:p>
      </dgm:t>
    </dgm:pt>
    <dgm:pt modelId="{B7A49B1E-48E1-4526-B30E-CD16D1B9A13D}">
      <dgm:prSet phldrT="[Text]"/>
      <dgm:spPr/>
      <dgm:t>
        <a:bodyPr/>
        <a:lstStyle/>
        <a:p>
          <a:r>
            <a:rPr lang="en-IE" dirty="0" smtClean="0">
              <a:solidFill>
                <a:srgbClr val="002060"/>
              </a:solidFill>
            </a:rPr>
            <a:t>Acute</a:t>
          </a:r>
          <a:r>
            <a:rPr lang="en-IE" dirty="0" smtClean="0"/>
            <a:t> </a:t>
          </a:r>
          <a:r>
            <a:rPr lang="en-IE" dirty="0" smtClean="0">
              <a:solidFill>
                <a:srgbClr val="002060"/>
              </a:solidFill>
            </a:rPr>
            <a:t>Care</a:t>
          </a:r>
          <a:endParaRPr lang="en-IE" dirty="0">
            <a:solidFill>
              <a:srgbClr val="002060"/>
            </a:solidFill>
          </a:endParaRPr>
        </a:p>
      </dgm:t>
    </dgm:pt>
    <dgm:pt modelId="{98947139-2C5A-4540-841E-F993221C65F1}" type="parTrans" cxnId="{9AA21798-493B-480C-BCA1-7DC716863212}">
      <dgm:prSet/>
      <dgm:spPr/>
      <dgm:t>
        <a:bodyPr/>
        <a:lstStyle/>
        <a:p>
          <a:endParaRPr lang="en-IE"/>
        </a:p>
      </dgm:t>
    </dgm:pt>
    <dgm:pt modelId="{04C6AE34-6085-4CBB-9033-7E5DF52DBACB}" type="sibTrans" cxnId="{9AA21798-493B-480C-BCA1-7DC716863212}">
      <dgm:prSet/>
      <dgm:spPr/>
      <dgm:t>
        <a:bodyPr/>
        <a:lstStyle/>
        <a:p>
          <a:endParaRPr lang="en-IE"/>
        </a:p>
      </dgm:t>
    </dgm:pt>
    <dgm:pt modelId="{153B888A-09E4-406A-A35E-220CA9E52EFB}">
      <dgm:prSet phldrT="[Text]"/>
      <dgm:spPr/>
      <dgm:t>
        <a:bodyPr/>
        <a:lstStyle/>
        <a:p>
          <a:r>
            <a:rPr lang="en-IE" dirty="0" smtClean="0">
              <a:solidFill>
                <a:srgbClr val="002060"/>
              </a:solidFill>
            </a:rPr>
            <a:t>Social Care</a:t>
          </a:r>
          <a:endParaRPr lang="en-IE" dirty="0">
            <a:solidFill>
              <a:srgbClr val="002060"/>
            </a:solidFill>
          </a:endParaRPr>
        </a:p>
      </dgm:t>
    </dgm:pt>
    <dgm:pt modelId="{ED9C42C9-495D-4A4C-89C8-03BC3BF3D9CC}" type="parTrans" cxnId="{9DFF258C-3160-4585-B7B1-26442171B12B}">
      <dgm:prSet/>
      <dgm:spPr/>
      <dgm:t>
        <a:bodyPr/>
        <a:lstStyle/>
        <a:p>
          <a:endParaRPr lang="en-IE"/>
        </a:p>
      </dgm:t>
    </dgm:pt>
    <dgm:pt modelId="{99279489-8122-40E7-91B6-2A8A430204E5}" type="sibTrans" cxnId="{9DFF258C-3160-4585-B7B1-26442171B12B}">
      <dgm:prSet/>
      <dgm:spPr/>
      <dgm:t>
        <a:bodyPr/>
        <a:lstStyle/>
        <a:p>
          <a:endParaRPr lang="en-IE"/>
        </a:p>
      </dgm:t>
    </dgm:pt>
    <dgm:pt modelId="{6D2D8C43-B490-4971-8A30-BAAED9A550A7}" type="pres">
      <dgm:prSet presAssocID="{E4F282CE-4B53-4C3A-8903-E44769C92ECE}" presName="CompostProcess" presStyleCnt="0">
        <dgm:presLayoutVars>
          <dgm:dir/>
          <dgm:resizeHandles val="exact"/>
        </dgm:presLayoutVars>
      </dgm:prSet>
      <dgm:spPr/>
    </dgm:pt>
    <dgm:pt modelId="{9F8EFD76-12B5-4C22-98E4-FBEBC9CCD856}" type="pres">
      <dgm:prSet presAssocID="{E4F282CE-4B53-4C3A-8903-E44769C92ECE}" presName="arrow" presStyleLbl="bgShp" presStyleIdx="0" presStyleCnt="1"/>
      <dgm:spPr/>
    </dgm:pt>
    <dgm:pt modelId="{9B2DD8FA-A56C-464C-A276-E890217CBC88}" type="pres">
      <dgm:prSet presAssocID="{E4F282CE-4B53-4C3A-8903-E44769C92ECE}" presName="linearProcess" presStyleCnt="0"/>
      <dgm:spPr/>
    </dgm:pt>
    <dgm:pt modelId="{37FBCFBE-BBB1-451A-9DE9-A153AD20E92F}" type="pres">
      <dgm:prSet presAssocID="{34AA8E88-4D3F-47E9-B556-13E5F34F6C06}" presName="textNode" presStyleLbl="node1" presStyleIdx="0" presStyleCnt="3">
        <dgm:presLayoutVars>
          <dgm:bulletEnabled val="1"/>
        </dgm:presLayoutVars>
      </dgm:prSet>
      <dgm:spPr/>
      <dgm:t>
        <a:bodyPr/>
        <a:lstStyle/>
        <a:p>
          <a:endParaRPr lang="en-IE"/>
        </a:p>
      </dgm:t>
    </dgm:pt>
    <dgm:pt modelId="{E1A78B8D-3941-476B-84D7-0831CA4F6B7C}" type="pres">
      <dgm:prSet presAssocID="{B3C3013D-C960-4F15-8349-7B483A1C8DE3}" presName="sibTrans" presStyleCnt="0"/>
      <dgm:spPr/>
    </dgm:pt>
    <dgm:pt modelId="{C4FFD2E1-7679-4B3E-8553-17AA3B24E02C}" type="pres">
      <dgm:prSet presAssocID="{B7A49B1E-48E1-4526-B30E-CD16D1B9A13D}" presName="textNode" presStyleLbl="node1" presStyleIdx="1" presStyleCnt="3">
        <dgm:presLayoutVars>
          <dgm:bulletEnabled val="1"/>
        </dgm:presLayoutVars>
      </dgm:prSet>
      <dgm:spPr/>
      <dgm:t>
        <a:bodyPr/>
        <a:lstStyle/>
        <a:p>
          <a:endParaRPr lang="en-IE"/>
        </a:p>
      </dgm:t>
    </dgm:pt>
    <dgm:pt modelId="{5566C174-8ADB-4A25-9368-CDC09E6A7349}" type="pres">
      <dgm:prSet presAssocID="{04C6AE34-6085-4CBB-9033-7E5DF52DBACB}" presName="sibTrans" presStyleCnt="0"/>
      <dgm:spPr/>
    </dgm:pt>
    <dgm:pt modelId="{4EB536E6-883A-42F9-8F73-C6DD03EB167C}" type="pres">
      <dgm:prSet presAssocID="{153B888A-09E4-406A-A35E-220CA9E52EFB}" presName="textNode" presStyleLbl="node1" presStyleIdx="2" presStyleCnt="3">
        <dgm:presLayoutVars>
          <dgm:bulletEnabled val="1"/>
        </dgm:presLayoutVars>
      </dgm:prSet>
      <dgm:spPr/>
      <dgm:t>
        <a:bodyPr/>
        <a:lstStyle/>
        <a:p>
          <a:endParaRPr lang="en-IE"/>
        </a:p>
      </dgm:t>
    </dgm:pt>
  </dgm:ptLst>
  <dgm:cxnLst>
    <dgm:cxn modelId="{FE8CFBBF-AEB2-4DDD-BE01-3D6A686F0EA5}" type="presOf" srcId="{34AA8E88-4D3F-47E9-B556-13E5F34F6C06}" destId="{37FBCFBE-BBB1-451A-9DE9-A153AD20E92F}" srcOrd="0" destOrd="0" presId="urn:microsoft.com/office/officeart/2005/8/layout/hProcess9"/>
    <dgm:cxn modelId="{9DFF258C-3160-4585-B7B1-26442171B12B}" srcId="{E4F282CE-4B53-4C3A-8903-E44769C92ECE}" destId="{153B888A-09E4-406A-A35E-220CA9E52EFB}" srcOrd="2" destOrd="0" parTransId="{ED9C42C9-495D-4A4C-89C8-03BC3BF3D9CC}" sibTransId="{99279489-8122-40E7-91B6-2A8A430204E5}"/>
    <dgm:cxn modelId="{CB77FAAF-4DD2-4C29-B267-BB9F16115692}" type="presOf" srcId="{E4F282CE-4B53-4C3A-8903-E44769C92ECE}" destId="{6D2D8C43-B490-4971-8A30-BAAED9A550A7}" srcOrd="0" destOrd="0" presId="urn:microsoft.com/office/officeart/2005/8/layout/hProcess9"/>
    <dgm:cxn modelId="{96E8C764-74D2-490B-A082-92F2EF4A6CAC}" srcId="{E4F282CE-4B53-4C3A-8903-E44769C92ECE}" destId="{34AA8E88-4D3F-47E9-B556-13E5F34F6C06}" srcOrd="0" destOrd="0" parTransId="{732BE4CC-4DBE-4319-A3EB-8EC260DFC224}" sibTransId="{B3C3013D-C960-4F15-8349-7B483A1C8DE3}"/>
    <dgm:cxn modelId="{BFB9FD9A-8079-4B6E-8798-FAAB240F7872}" type="presOf" srcId="{B7A49B1E-48E1-4526-B30E-CD16D1B9A13D}" destId="{C4FFD2E1-7679-4B3E-8553-17AA3B24E02C}" srcOrd="0" destOrd="0" presId="urn:microsoft.com/office/officeart/2005/8/layout/hProcess9"/>
    <dgm:cxn modelId="{F5418D44-1D31-45CC-B1AF-F2C92BCE186E}" type="presOf" srcId="{153B888A-09E4-406A-A35E-220CA9E52EFB}" destId="{4EB536E6-883A-42F9-8F73-C6DD03EB167C}" srcOrd="0" destOrd="0" presId="urn:microsoft.com/office/officeart/2005/8/layout/hProcess9"/>
    <dgm:cxn modelId="{9AA21798-493B-480C-BCA1-7DC716863212}" srcId="{E4F282CE-4B53-4C3A-8903-E44769C92ECE}" destId="{B7A49B1E-48E1-4526-B30E-CD16D1B9A13D}" srcOrd="1" destOrd="0" parTransId="{98947139-2C5A-4540-841E-F993221C65F1}" sibTransId="{04C6AE34-6085-4CBB-9033-7E5DF52DBACB}"/>
    <dgm:cxn modelId="{A113565E-F35B-4683-9A94-5213F786472C}" type="presParOf" srcId="{6D2D8C43-B490-4971-8A30-BAAED9A550A7}" destId="{9F8EFD76-12B5-4C22-98E4-FBEBC9CCD856}" srcOrd="0" destOrd="0" presId="urn:microsoft.com/office/officeart/2005/8/layout/hProcess9"/>
    <dgm:cxn modelId="{580C4D26-DB88-441D-82E9-7D5F19D252B3}" type="presParOf" srcId="{6D2D8C43-B490-4971-8A30-BAAED9A550A7}" destId="{9B2DD8FA-A56C-464C-A276-E890217CBC88}" srcOrd="1" destOrd="0" presId="urn:microsoft.com/office/officeart/2005/8/layout/hProcess9"/>
    <dgm:cxn modelId="{65A8E859-5666-4D21-ADB0-C92062728876}" type="presParOf" srcId="{9B2DD8FA-A56C-464C-A276-E890217CBC88}" destId="{37FBCFBE-BBB1-451A-9DE9-A153AD20E92F}" srcOrd="0" destOrd="0" presId="urn:microsoft.com/office/officeart/2005/8/layout/hProcess9"/>
    <dgm:cxn modelId="{FC1B37FB-91BA-4F2E-B1AA-C60192C05839}" type="presParOf" srcId="{9B2DD8FA-A56C-464C-A276-E890217CBC88}" destId="{E1A78B8D-3941-476B-84D7-0831CA4F6B7C}" srcOrd="1" destOrd="0" presId="urn:microsoft.com/office/officeart/2005/8/layout/hProcess9"/>
    <dgm:cxn modelId="{DAC7C03F-2D26-4943-8611-3893F1E0593D}" type="presParOf" srcId="{9B2DD8FA-A56C-464C-A276-E890217CBC88}" destId="{C4FFD2E1-7679-4B3E-8553-17AA3B24E02C}" srcOrd="2" destOrd="0" presId="urn:microsoft.com/office/officeart/2005/8/layout/hProcess9"/>
    <dgm:cxn modelId="{848D512E-3438-4BF4-BF91-501D1208CB16}" type="presParOf" srcId="{9B2DD8FA-A56C-464C-A276-E890217CBC88}" destId="{5566C174-8ADB-4A25-9368-CDC09E6A7349}" srcOrd="3" destOrd="0" presId="urn:microsoft.com/office/officeart/2005/8/layout/hProcess9"/>
    <dgm:cxn modelId="{B13A92D4-626C-4A3E-B933-CBF1045F83F8}" type="presParOf" srcId="{9B2DD8FA-A56C-464C-A276-E890217CBC88}" destId="{4EB536E6-883A-42F9-8F73-C6DD03EB167C}" srcOrd="4" destOrd="0" presId="urn:microsoft.com/office/officeart/2005/8/layout/hProcess9"/>
  </dgm:cxnLst>
  <dgm:bg/>
  <dgm:whole/>
</dgm:dataModel>
</file>

<file path=ppt/diagrams/data3.xml><?xml version="1.0" encoding="utf-8"?>
<dgm:dataModel xmlns:dgm="http://schemas.openxmlformats.org/drawingml/2006/diagram" xmlns:a="http://schemas.openxmlformats.org/drawingml/2006/main">
  <dgm:ptLst>
    <dgm:pt modelId="{BC59CB37-A1F6-4983-9FC7-D7987812B822}" type="doc">
      <dgm:prSet loTypeId="urn:microsoft.com/office/officeart/2005/8/layout/pyramid2" loCatId="pyramid" qsTypeId="urn:microsoft.com/office/officeart/2005/8/quickstyle/simple1" qsCatId="simple" csTypeId="urn:microsoft.com/office/officeart/2005/8/colors/accent5_5" csCatId="accent5" phldr="1"/>
      <dgm:spPr/>
    </dgm:pt>
    <dgm:pt modelId="{7E197E78-0E7A-492A-8B7D-6A65D14A2F11}">
      <dgm:prSet phldrT="[Text]"/>
      <dgm:spPr/>
      <dgm:t>
        <a:bodyPr/>
        <a:lstStyle/>
        <a:p>
          <a:r>
            <a:rPr lang="en-IE" dirty="0" smtClean="0"/>
            <a:t>Case Manage</a:t>
          </a:r>
          <a:endParaRPr lang="en-IE" dirty="0"/>
        </a:p>
      </dgm:t>
    </dgm:pt>
    <dgm:pt modelId="{3D865BD6-95F7-4BBC-91DA-858598141DE8}" type="parTrans" cxnId="{93D5AF64-26A2-4E2B-A7B8-55DE577C5CC0}">
      <dgm:prSet/>
      <dgm:spPr/>
      <dgm:t>
        <a:bodyPr/>
        <a:lstStyle/>
        <a:p>
          <a:endParaRPr lang="en-IE"/>
        </a:p>
      </dgm:t>
    </dgm:pt>
    <dgm:pt modelId="{031A3459-4501-495F-A5A9-0E01599A7D8B}" type="sibTrans" cxnId="{93D5AF64-26A2-4E2B-A7B8-55DE577C5CC0}">
      <dgm:prSet/>
      <dgm:spPr/>
      <dgm:t>
        <a:bodyPr/>
        <a:lstStyle/>
        <a:p>
          <a:endParaRPr lang="en-IE"/>
        </a:p>
      </dgm:t>
    </dgm:pt>
    <dgm:pt modelId="{1EB9BED8-8C48-44A4-BC37-7E04C30DA7A9}">
      <dgm:prSet phldrT="[Text]"/>
      <dgm:spPr/>
      <dgm:t>
        <a:bodyPr/>
        <a:lstStyle/>
        <a:p>
          <a:r>
            <a:rPr lang="en-IE" dirty="0" smtClean="0"/>
            <a:t>Disease Manage</a:t>
          </a:r>
          <a:endParaRPr lang="en-IE" dirty="0"/>
        </a:p>
      </dgm:t>
    </dgm:pt>
    <dgm:pt modelId="{1596B5D3-2B92-4695-A002-A6BE71D087BC}" type="parTrans" cxnId="{A1D129F3-D632-46B4-953F-FBBDEA669726}">
      <dgm:prSet/>
      <dgm:spPr/>
      <dgm:t>
        <a:bodyPr/>
        <a:lstStyle/>
        <a:p>
          <a:endParaRPr lang="en-IE"/>
        </a:p>
      </dgm:t>
    </dgm:pt>
    <dgm:pt modelId="{BDF85D09-8554-4DDC-8F45-B01D73ED8BE2}" type="sibTrans" cxnId="{A1D129F3-D632-46B4-953F-FBBDEA669726}">
      <dgm:prSet/>
      <dgm:spPr/>
      <dgm:t>
        <a:bodyPr/>
        <a:lstStyle/>
        <a:p>
          <a:endParaRPr lang="en-IE"/>
        </a:p>
      </dgm:t>
    </dgm:pt>
    <dgm:pt modelId="{C990848A-A27E-4F60-A097-783FC55FE1D3}">
      <dgm:prSet phldrT="[Text]"/>
      <dgm:spPr/>
      <dgm:t>
        <a:bodyPr/>
        <a:lstStyle/>
        <a:p>
          <a:r>
            <a:rPr lang="en-IE" dirty="0" smtClean="0"/>
            <a:t>Self -manage</a:t>
          </a:r>
          <a:endParaRPr lang="en-IE" dirty="0"/>
        </a:p>
      </dgm:t>
    </dgm:pt>
    <dgm:pt modelId="{AF97488A-61AB-421E-99F1-65E1BF90513B}" type="parTrans" cxnId="{4CC51402-E9C8-4F21-846E-2B718A1F09ED}">
      <dgm:prSet/>
      <dgm:spPr/>
      <dgm:t>
        <a:bodyPr/>
        <a:lstStyle/>
        <a:p>
          <a:endParaRPr lang="en-IE"/>
        </a:p>
      </dgm:t>
    </dgm:pt>
    <dgm:pt modelId="{8CFF0F22-BC97-42CE-991A-D6F2F1B5EBDC}" type="sibTrans" cxnId="{4CC51402-E9C8-4F21-846E-2B718A1F09ED}">
      <dgm:prSet/>
      <dgm:spPr/>
      <dgm:t>
        <a:bodyPr/>
        <a:lstStyle/>
        <a:p>
          <a:endParaRPr lang="en-IE"/>
        </a:p>
      </dgm:t>
    </dgm:pt>
    <dgm:pt modelId="{924EDA3F-E022-4F57-9FEE-8F7404CF242C}" type="pres">
      <dgm:prSet presAssocID="{BC59CB37-A1F6-4983-9FC7-D7987812B822}" presName="compositeShape" presStyleCnt="0">
        <dgm:presLayoutVars>
          <dgm:dir/>
          <dgm:resizeHandles/>
        </dgm:presLayoutVars>
      </dgm:prSet>
      <dgm:spPr/>
    </dgm:pt>
    <dgm:pt modelId="{4DA319C3-95E4-4489-AC41-F46B4C3ED38C}" type="pres">
      <dgm:prSet presAssocID="{BC59CB37-A1F6-4983-9FC7-D7987812B822}" presName="pyramid" presStyleLbl="node1" presStyleIdx="0" presStyleCnt="1"/>
      <dgm:spPr/>
    </dgm:pt>
    <dgm:pt modelId="{B7795831-A33A-4DD2-8CAE-295065F9D355}" type="pres">
      <dgm:prSet presAssocID="{BC59CB37-A1F6-4983-9FC7-D7987812B822}" presName="theList" presStyleCnt="0"/>
      <dgm:spPr/>
    </dgm:pt>
    <dgm:pt modelId="{67C51306-45D2-4CBC-AB17-C8BC5CAB20E8}" type="pres">
      <dgm:prSet presAssocID="{7E197E78-0E7A-492A-8B7D-6A65D14A2F11}" presName="aNode" presStyleLbl="fgAcc1" presStyleIdx="0" presStyleCnt="3">
        <dgm:presLayoutVars>
          <dgm:bulletEnabled val="1"/>
        </dgm:presLayoutVars>
      </dgm:prSet>
      <dgm:spPr/>
      <dgm:t>
        <a:bodyPr/>
        <a:lstStyle/>
        <a:p>
          <a:endParaRPr lang="en-IE"/>
        </a:p>
      </dgm:t>
    </dgm:pt>
    <dgm:pt modelId="{F9218311-880B-4CFF-ABDE-1E5938424B8C}" type="pres">
      <dgm:prSet presAssocID="{7E197E78-0E7A-492A-8B7D-6A65D14A2F11}" presName="aSpace" presStyleCnt="0"/>
      <dgm:spPr/>
    </dgm:pt>
    <dgm:pt modelId="{649CDF7D-04A3-41CA-9665-E9F0241FE454}" type="pres">
      <dgm:prSet presAssocID="{1EB9BED8-8C48-44A4-BC37-7E04C30DA7A9}" presName="aNode" presStyleLbl="fgAcc1" presStyleIdx="1" presStyleCnt="3">
        <dgm:presLayoutVars>
          <dgm:bulletEnabled val="1"/>
        </dgm:presLayoutVars>
      </dgm:prSet>
      <dgm:spPr/>
      <dgm:t>
        <a:bodyPr/>
        <a:lstStyle/>
        <a:p>
          <a:endParaRPr lang="en-IE"/>
        </a:p>
      </dgm:t>
    </dgm:pt>
    <dgm:pt modelId="{E68AAD7A-A0D8-4351-9C70-CC24C268D3ED}" type="pres">
      <dgm:prSet presAssocID="{1EB9BED8-8C48-44A4-BC37-7E04C30DA7A9}" presName="aSpace" presStyleCnt="0"/>
      <dgm:spPr/>
    </dgm:pt>
    <dgm:pt modelId="{F05BFB1D-ECB8-42CB-A6B5-07A2BD25B75B}" type="pres">
      <dgm:prSet presAssocID="{C990848A-A27E-4F60-A097-783FC55FE1D3}" presName="aNode" presStyleLbl="fgAcc1" presStyleIdx="2" presStyleCnt="3">
        <dgm:presLayoutVars>
          <dgm:bulletEnabled val="1"/>
        </dgm:presLayoutVars>
      </dgm:prSet>
      <dgm:spPr/>
      <dgm:t>
        <a:bodyPr/>
        <a:lstStyle/>
        <a:p>
          <a:endParaRPr lang="en-IE"/>
        </a:p>
      </dgm:t>
    </dgm:pt>
    <dgm:pt modelId="{802ACE2F-8529-4C11-8425-F9F6EE07192F}" type="pres">
      <dgm:prSet presAssocID="{C990848A-A27E-4F60-A097-783FC55FE1D3}" presName="aSpace" presStyleCnt="0"/>
      <dgm:spPr/>
    </dgm:pt>
  </dgm:ptLst>
  <dgm:cxnLst>
    <dgm:cxn modelId="{075A5A9D-B18B-42FD-9AC4-5857108D5972}" type="presOf" srcId="{C990848A-A27E-4F60-A097-783FC55FE1D3}" destId="{F05BFB1D-ECB8-42CB-A6B5-07A2BD25B75B}" srcOrd="0" destOrd="0" presId="urn:microsoft.com/office/officeart/2005/8/layout/pyramid2"/>
    <dgm:cxn modelId="{4CC51402-E9C8-4F21-846E-2B718A1F09ED}" srcId="{BC59CB37-A1F6-4983-9FC7-D7987812B822}" destId="{C990848A-A27E-4F60-A097-783FC55FE1D3}" srcOrd="2" destOrd="0" parTransId="{AF97488A-61AB-421E-99F1-65E1BF90513B}" sibTransId="{8CFF0F22-BC97-42CE-991A-D6F2F1B5EBDC}"/>
    <dgm:cxn modelId="{37DB660B-4070-424D-A055-6FF2E252F2BE}" type="presOf" srcId="{1EB9BED8-8C48-44A4-BC37-7E04C30DA7A9}" destId="{649CDF7D-04A3-41CA-9665-E9F0241FE454}" srcOrd="0" destOrd="0" presId="urn:microsoft.com/office/officeart/2005/8/layout/pyramid2"/>
    <dgm:cxn modelId="{93D5AF64-26A2-4E2B-A7B8-55DE577C5CC0}" srcId="{BC59CB37-A1F6-4983-9FC7-D7987812B822}" destId="{7E197E78-0E7A-492A-8B7D-6A65D14A2F11}" srcOrd="0" destOrd="0" parTransId="{3D865BD6-95F7-4BBC-91DA-858598141DE8}" sibTransId="{031A3459-4501-495F-A5A9-0E01599A7D8B}"/>
    <dgm:cxn modelId="{49335A75-FDAA-4DB0-BCEE-58EF0E590700}" type="presOf" srcId="{BC59CB37-A1F6-4983-9FC7-D7987812B822}" destId="{924EDA3F-E022-4F57-9FEE-8F7404CF242C}" srcOrd="0" destOrd="0" presId="urn:microsoft.com/office/officeart/2005/8/layout/pyramid2"/>
    <dgm:cxn modelId="{A1D129F3-D632-46B4-953F-FBBDEA669726}" srcId="{BC59CB37-A1F6-4983-9FC7-D7987812B822}" destId="{1EB9BED8-8C48-44A4-BC37-7E04C30DA7A9}" srcOrd="1" destOrd="0" parTransId="{1596B5D3-2B92-4695-A002-A6BE71D087BC}" sibTransId="{BDF85D09-8554-4DDC-8F45-B01D73ED8BE2}"/>
    <dgm:cxn modelId="{1CA6576A-4CEA-45A5-8175-983F90839219}" type="presOf" srcId="{7E197E78-0E7A-492A-8B7D-6A65D14A2F11}" destId="{67C51306-45D2-4CBC-AB17-C8BC5CAB20E8}" srcOrd="0" destOrd="0" presId="urn:microsoft.com/office/officeart/2005/8/layout/pyramid2"/>
    <dgm:cxn modelId="{E0389E1B-ED87-4FAC-B513-7329C7C567DA}" type="presParOf" srcId="{924EDA3F-E022-4F57-9FEE-8F7404CF242C}" destId="{4DA319C3-95E4-4489-AC41-F46B4C3ED38C}" srcOrd="0" destOrd="0" presId="urn:microsoft.com/office/officeart/2005/8/layout/pyramid2"/>
    <dgm:cxn modelId="{326EA485-E66E-420C-B3FD-82042CF13745}" type="presParOf" srcId="{924EDA3F-E022-4F57-9FEE-8F7404CF242C}" destId="{B7795831-A33A-4DD2-8CAE-295065F9D355}" srcOrd="1" destOrd="0" presId="urn:microsoft.com/office/officeart/2005/8/layout/pyramid2"/>
    <dgm:cxn modelId="{2CA66617-014B-483B-9D2C-667088342456}" type="presParOf" srcId="{B7795831-A33A-4DD2-8CAE-295065F9D355}" destId="{67C51306-45D2-4CBC-AB17-C8BC5CAB20E8}" srcOrd="0" destOrd="0" presId="urn:microsoft.com/office/officeart/2005/8/layout/pyramid2"/>
    <dgm:cxn modelId="{7BB2DC81-10B2-4F09-9BBA-40DC6AC838AB}" type="presParOf" srcId="{B7795831-A33A-4DD2-8CAE-295065F9D355}" destId="{F9218311-880B-4CFF-ABDE-1E5938424B8C}" srcOrd="1" destOrd="0" presId="urn:microsoft.com/office/officeart/2005/8/layout/pyramid2"/>
    <dgm:cxn modelId="{1D271AAC-0C11-44E5-B226-561FAD2FD591}" type="presParOf" srcId="{B7795831-A33A-4DD2-8CAE-295065F9D355}" destId="{649CDF7D-04A3-41CA-9665-E9F0241FE454}" srcOrd="2" destOrd="0" presId="urn:microsoft.com/office/officeart/2005/8/layout/pyramid2"/>
    <dgm:cxn modelId="{8194181C-2CDB-4B83-9459-DD499963007C}" type="presParOf" srcId="{B7795831-A33A-4DD2-8CAE-295065F9D355}" destId="{E68AAD7A-A0D8-4351-9C70-CC24C268D3ED}" srcOrd="3" destOrd="0" presId="urn:microsoft.com/office/officeart/2005/8/layout/pyramid2"/>
    <dgm:cxn modelId="{FEA3B492-9EA7-4650-BB36-3B694B8DA211}" type="presParOf" srcId="{B7795831-A33A-4DD2-8CAE-295065F9D355}" destId="{F05BFB1D-ECB8-42CB-A6B5-07A2BD25B75B}" srcOrd="4" destOrd="0" presId="urn:microsoft.com/office/officeart/2005/8/layout/pyramid2"/>
    <dgm:cxn modelId="{916BAC5F-2019-47B2-8AF9-EC7CF1E43059}" type="presParOf" srcId="{B7795831-A33A-4DD2-8CAE-295065F9D355}" destId="{802ACE2F-8529-4C11-8425-F9F6EE07192F}" srcOrd="5" destOrd="0" presId="urn:microsoft.com/office/officeart/2005/8/layout/pyramid2"/>
  </dgm:cxnLst>
  <dgm:bg/>
  <dgm:whole/>
</dgm:dataModel>
</file>

<file path=ppt/diagrams/data4.xml><?xml version="1.0" encoding="utf-8"?>
<dgm:dataModel xmlns:dgm="http://schemas.openxmlformats.org/drawingml/2006/diagram" xmlns:a="http://schemas.openxmlformats.org/drawingml/2006/main">
  <dgm:ptLst>
    <dgm:pt modelId="{A17C0310-5A8D-44A3-889F-6EAC48B5D563}"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IE"/>
        </a:p>
      </dgm:t>
    </dgm:pt>
    <dgm:pt modelId="{2C9E6657-5739-45F4-8266-01869EB7E12E}">
      <dgm:prSet phldrT="[Text]"/>
      <dgm:spPr/>
      <dgm:t>
        <a:bodyPr/>
        <a:lstStyle/>
        <a:p>
          <a:endParaRPr lang="en-IE" dirty="0"/>
        </a:p>
      </dgm:t>
    </dgm:pt>
    <dgm:pt modelId="{1A5052E6-6F7D-4A2B-A625-C24D75E9C759}" type="parTrans" cxnId="{9F83B7F7-757F-4EE1-AE54-449FC3CA87D5}">
      <dgm:prSet/>
      <dgm:spPr/>
      <dgm:t>
        <a:bodyPr/>
        <a:lstStyle/>
        <a:p>
          <a:endParaRPr lang="en-IE"/>
        </a:p>
      </dgm:t>
    </dgm:pt>
    <dgm:pt modelId="{4BEDC91B-F88A-45FF-9782-9CAF01A36053}" type="sibTrans" cxnId="{9F83B7F7-757F-4EE1-AE54-449FC3CA87D5}">
      <dgm:prSet/>
      <dgm:spPr/>
      <dgm:t>
        <a:bodyPr/>
        <a:lstStyle/>
        <a:p>
          <a:endParaRPr lang="en-IE"/>
        </a:p>
      </dgm:t>
    </dgm:pt>
    <dgm:pt modelId="{34114A77-7172-4994-9FC5-7F5EBC990D6D}">
      <dgm:prSet phldrT="[Text]"/>
      <dgm:spPr/>
      <dgm:t>
        <a:bodyPr/>
        <a:lstStyle/>
        <a:p>
          <a:r>
            <a:rPr lang="en-IE" dirty="0" smtClean="0"/>
            <a:t>Clinical</a:t>
          </a:r>
          <a:endParaRPr lang="en-IE" dirty="0"/>
        </a:p>
      </dgm:t>
    </dgm:pt>
    <dgm:pt modelId="{6C93A437-2E11-4A6D-8A33-AE537B912CFB}" type="parTrans" cxnId="{06A6BD7E-3E63-4EE7-BEA6-47C451458882}">
      <dgm:prSet/>
      <dgm:spPr/>
      <dgm:t>
        <a:bodyPr/>
        <a:lstStyle/>
        <a:p>
          <a:endParaRPr lang="en-IE"/>
        </a:p>
      </dgm:t>
    </dgm:pt>
    <dgm:pt modelId="{EE9B909D-C83B-4146-BC5E-8CB00FB845FF}" type="sibTrans" cxnId="{06A6BD7E-3E63-4EE7-BEA6-47C451458882}">
      <dgm:prSet/>
      <dgm:spPr/>
      <dgm:t>
        <a:bodyPr/>
        <a:lstStyle/>
        <a:p>
          <a:endParaRPr lang="en-IE"/>
        </a:p>
      </dgm:t>
    </dgm:pt>
    <dgm:pt modelId="{CFE1DF3B-DB36-46B0-B2F4-141C55010770}">
      <dgm:prSet phldrT="[Text]"/>
      <dgm:spPr/>
      <dgm:t>
        <a:bodyPr/>
        <a:lstStyle/>
        <a:p>
          <a:endParaRPr lang="en-IE" dirty="0"/>
        </a:p>
      </dgm:t>
    </dgm:pt>
    <dgm:pt modelId="{FAD603A8-3644-4645-A1E2-A094604CF399}" type="parTrans" cxnId="{2EDB33F9-2522-4B26-9FA6-F11AE8B2C129}">
      <dgm:prSet/>
      <dgm:spPr/>
      <dgm:t>
        <a:bodyPr/>
        <a:lstStyle/>
        <a:p>
          <a:endParaRPr lang="en-IE"/>
        </a:p>
      </dgm:t>
    </dgm:pt>
    <dgm:pt modelId="{F4481539-EF5B-44E0-B9BF-70C50E91988F}" type="sibTrans" cxnId="{2EDB33F9-2522-4B26-9FA6-F11AE8B2C129}">
      <dgm:prSet/>
      <dgm:spPr/>
      <dgm:t>
        <a:bodyPr/>
        <a:lstStyle/>
        <a:p>
          <a:endParaRPr lang="en-IE"/>
        </a:p>
      </dgm:t>
    </dgm:pt>
    <dgm:pt modelId="{473FFB7A-5FFF-4CCB-AC6B-1F823DA0BC20}">
      <dgm:prSet phldrT="[Text]"/>
      <dgm:spPr/>
      <dgm:t>
        <a:bodyPr/>
        <a:lstStyle/>
        <a:p>
          <a:r>
            <a:rPr lang="en-IE" dirty="0" smtClean="0"/>
            <a:t>Social</a:t>
          </a:r>
          <a:endParaRPr lang="en-IE" dirty="0"/>
        </a:p>
      </dgm:t>
    </dgm:pt>
    <dgm:pt modelId="{261F5A53-D4E1-478B-AAB3-50AFD9AA228D}" type="parTrans" cxnId="{5326AF17-3224-4EA5-8D13-EA0A4EC5156E}">
      <dgm:prSet/>
      <dgm:spPr/>
      <dgm:t>
        <a:bodyPr/>
        <a:lstStyle/>
        <a:p>
          <a:endParaRPr lang="en-IE"/>
        </a:p>
      </dgm:t>
    </dgm:pt>
    <dgm:pt modelId="{145E3C33-6468-45DF-9FAD-4DB8AFBFC645}" type="sibTrans" cxnId="{5326AF17-3224-4EA5-8D13-EA0A4EC5156E}">
      <dgm:prSet/>
      <dgm:spPr/>
      <dgm:t>
        <a:bodyPr/>
        <a:lstStyle/>
        <a:p>
          <a:endParaRPr lang="en-IE"/>
        </a:p>
      </dgm:t>
    </dgm:pt>
    <dgm:pt modelId="{E59CA2B1-60B6-4D79-99D4-3BDA88839ADD}">
      <dgm:prSet phldrT="[Text]"/>
      <dgm:spPr/>
      <dgm:t>
        <a:bodyPr/>
        <a:lstStyle/>
        <a:p>
          <a:endParaRPr lang="en-IE" dirty="0"/>
        </a:p>
      </dgm:t>
    </dgm:pt>
    <dgm:pt modelId="{3B515B59-65F1-4988-9E4E-EEA8A7F29844}" type="parTrans" cxnId="{321B010B-3F87-4D49-8FE8-64E23D2B28D4}">
      <dgm:prSet/>
      <dgm:spPr/>
      <dgm:t>
        <a:bodyPr/>
        <a:lstStyle/>
        <a:p>
          <a:endParaRPr lang="en-IE"/>
        </a:p>
      </dgm:t>
    </dgm:pt>
    <dgm:pt modelId="{96E7896C-3C40-44FF-80BC-A4CDBF8486BE}" type="sibTrans" cxnId="{321B010B-3F87-4D49-8FE8-64E23D2B28D4}">
      <dgm:prSet/>
      <dgm:spPr/>
      <dgm:t>
        <a:bodyPr/>
        <a:lstStyle/>
        <a:p>
          <a:endParaRPr lang="en-IE"/>
        </a:p>
      </dgm:t>
    </dgm:pt>
    <dgm:pt modelId="{0E728E8F-F1AA-4D22-A033-D3A5B0860E7C}">
      <dgm:prSet phldrT="[Text]"/>
      <dgm:spPr/>
      <dgm:t>
        <a:bodyPr/>
        <a:lstStyle/>
        <a:p>
          <a:r>
            <a:rPr lang="en-IE" dirty="0" smtClean="0"/>
            <a:t>Risk</a:t>
          </a:r>
          <a:endParaRPr lang="en-IE" dirty="0"/>
        </a:p>
      </dgm:t>
    </dgm:pt>
    <dgm:pt modelId="{E15EE5FE-D670-428F-AB07-A03E0FC21139}" type="sibTrans" cxnId="{300E2892-DD6B-42D0-9C27-9AC81A7B4303}">
      <dgm:prSet/>
      <dgm:spPr/>
      <dgm:t>
        <a:bodyPr/>
        <a:lstStyle/>
        <a:p>
          <a:endParaRPr lang="en-IE"/>
        </a:p>
      </dgm:t>
    </dgm:pt>
    <dgm:pt modelId="{03CAA4AB-970D-4985-8687-76B73183E0BB}" type="parTrans" cxnId="{300E2892-DD6B-42D0-9C27-9AC81A7B4303}">
      <dgm:prSet/>
      <dgm:spPr/>
      <dgm:t>
        <a:bodyPr/>
        <a:lstStyle/>
        <a:p>
          <a:endParaRPr lang="en-IE"/>
        </a:p>
      </dgm:t>
    </dgm:pt>
    <dgm:pt modelId="{4729F0F9-10F0-4BBB-933F-287CD7EE50AA}" type="pres">
      <dgm:prSet presAssocID="{A17C0310-5A8D-44A3-889F-6EAC48B5D563}" presName="linearFlow" presStyleCnt="0">
        <dgm:presLayoutVars>
          <dgm:dir/>
          <dgm:animLvl val="lvl"/>
          <dgm:resizeHandles val="exact"/>
        </dgm:presLayoutVars>
      </dgm:prSet>
      <dgm:spPr/>
      <dgm:t>
        <a:bodyPr/>
        <a:lstStyle/>
        <a:p>
          <a:endParaRPr lang="en-IE"/>
        </a:p>
      </dgm:t>
    </dgm:pt>
    <dgm:pt modelId="{20BC98A3-509A-42A1-BD28-D0F1551F6200}" type="pres">
      <dgm:prSet presAssocID="{2C9E6657-5739-45F4-8266-01869EB7E12E}" presName="composite" presStyleCnt="0"/>
      <dgm:spPr/>
    </dgm:pt>
    <dgm:pt modelId="{E3071ABB-5DDE-4235-A1D3-ED69F822E7B9}" type="pres">
      <dgm:prSet presAssocID="{2C9E6657-5739-45F4-8266-01869EB7E12E}" presName="parentText" presStyleLbl="alignNode1" presStyleIdx="0" presStyleCnt="3">
        <dgm:presLayoutVars>
          <dgm:chMax val="1"/>
          <dgm:bulletEnabled val="1"/>
        </dgm:presLayoutVars>
      </dgm:prSet>
      <dgm:spPr/>
      <dgm:t>
        <a:bodyPr/>
        <a:lstStyle/>
        <a:p>
          <a:endParaRPr lang="en-IE"/>
        </a:p>
      </dgm:t>
    </dgm:pt>
    <dgm:pt modelId="{30910AE0-8C47-4A35-9BEB-22444D5E00AC}" type="pres">
      <dgm:prSet presAssocID="{2C9E6657-5739-45F4-8266-01869EB7E12E}" presName="descendantText" presStyleLbl="alignAcc1" presStyleIdx="0" presStyleCnt="3">
        <dgm:presLayoutVars>
          <dgm:bulletEnabled val="1"/>
        </dgm:presLayoutVars>
      </dgm:prSet>
      <dgm:spPr/>
      <dgm:t>
        <a:bodyPr/>
        <a:lstStyle/>
        <a:p>
          <a:endParaRPr lang="en-IE"/>
        </a:p>
      </dgm:t>
    </dgm:pt>
    <dgm:pt modelId="{0219A75F-D9FA-41CC-ACC5-00A4C5622D20}" type="pres">
      <dgm:prSet presAssocID="{4BEDC91B-F88A-45FF-9782-9CAF01A36053}" presName="sp" presStyleCnt="0"/>
      <dgm:spPr/>
    </dgm:pt>
    <dgm:pt modelId="{84AA7AF7-1F1B-49E0-A985-E200889DFE48}" type="pres">
      <dgm:prSet presAssocID="{CFE1DF3B-DB36-46B0-B2F4-141C55010770}" presName="composite" presStyleCnt="0"/>
      <dgm:spPr/>
    </dgm:pt>
    <dgm:pt modelId="{B14663E9-356E-482D-B538-0BB4D3EE045A}" type="pres">
      <dgm:prSet presAssocID="{CFE1DF3B-DB36-46B0-B2F4-141C55010770}" presName="parentText" presStyleLbl="alignNode1" presStyleIdx="1" presStyleCnt="3">
        <dgm:presLayoutVars>
          <dgm:chMax val="1"/>
          <dgm:bulletEnabled val="1"/>
        </dgm:presLayoutVars>
      </dgm:prSet>
      <dgm:spPr/>
      <dgm:t>
        <a:bodyPr/>
        <a:lstStyle/>
        <a:p>
          <a:endParaRPr lang="en-IE"/>
        </a:p>
      </dgm:t>
    </dgm:pt>
    <dgm:pt modelId="{FD317C8F-364D-45F2-9F8C-F09ABCDA9743}" type="pres">
      <dgm:prSet presAssocID="{CFE1DF3B-DB36-46B0-B2F4-141C55010770}" presName="descendantText" presStyleLbl="alignAcc1" presStyleIdx="1" presStyleCnt="3">
        <dgm:presLayoutVars>
          <dgm:bulletEnabled val="1"/>
        </dgm:presLayoutVars>
      </dgm:prSet>
      <dgm:spPr/>
      <dgm:t>
        <a:bodyPr/>
        <a:lstStyle/>
        <a:p>
          <a:endParaRPr lang="en-IE"/>
        </a:p>
      </dgm:t>
    </dgm:pt>
    <dgm:pt modelId="{0A5C9FF7-9164-4DBD-829E-68C7CEF6660D}" type="pres">
      <dgm:prSet presAssocID="{F4481539-EF5B-44E0-B9BF-70C50E91988F}" presName="sp" presStyleCnt="0"/>
      <dgm:spPr/>
    </dgm:pt>
    <dgm:pt modelId="{3681E185-C69B-4147-8716-C634EC412A7B}" type="pres">
      <dgm:prSet presAssocID="{E59CA2B1-60B6-4D79-99D4-3BDA88839ADD}" presName="composite" presStyleCnt="0"/>
      <dgm:spPr/>
    </dgm:pt>
    <dgm:pt modelId="{7CBEEE92-25F2-4BD9-8BEB-EACAF9FD67F8}" type="pres">
      <dgm:prSet presAssocID="{E59CA2B1-60B6-4D79-99D4-3BDA88839ADD}" presName="parentText" presStyleLbl="alignNode1" presStyleIdx="2" presStyleCnt="3">
        <dgm:presLayoutVars>
          <dgm:chMax val="1"/>
          <dgm:bulletEnabled val="1"/>
        </dgm:presLayoutVars>
      </dgm:prSet>
      <dgm:spPr/>
      <dgm:t>
        <a:bodyPr/>
        <a:lstStyle/>
        <a:p>
          <a:endParaRPr lang="en-IE"/>
        </a:p>
      </dgm:t>
    </dgm:pt>
    <dgm:pt modelId="{78578E08-360B-44F7-B648-8B0F02A22488}" type="pres">
      <dgm:prSet presAssocID="{E59CA2B1-60B6-4D79-99D4-3BDA88839ADD}" presName="descendantText" presStyleLbl="alignAcc1" presStyleIdx="2" presStyleCnt="3">
        <dgm:presLayoutVars>
          <dgm:bulletEnabled val="1"/>
        </dgm:presLayoutVars>
      </dgm:prSet>
      <dgm:spPr/>
      <dgm:t>
        <a:bodyPr/>
        <a:lstStyle/>
        <a:p>
          <a:endParaRPr lang="en-IE"/>
        </a:p>
      </dgm:t>
    </dgm:pt>
  </dgm:ptLst>
  <dgm:cxnLst>
    <dgm:cxn modelId="{00464B2C-C0D2-4204-8CFD-4DD8F8D588B9}" type="presOf" srcId="{473FFB7A-5FFF-4CCB-AC6B-1F823DA0BC20}" destId="{FD317C8F-364D-45F2-9F8C-F09ABCDA9743}" srcOrd="0" destOrd="0" presId="urn:microsoft.com/office/officeart/2005/8/layout/chevron2"/>
    <dgm:cxn modelId="{5326AF17-3224-4EA5-8D13-EA0A4EC5156E}" srcId="{CFE1DF3B-DB36-46B0-B2F4-141C55010770}" destId="{473FFB7A-5FFF-4CCB-AC6B-1F823DA0BC20}" srcOrd="0" destOrd="0" parTransId="{261F5A53-D4E1-478B-AAB3-50AFD9AA228D}" sibTransId="{145E3C33-6468-45DF-9FAD-4DB8AFBFC645}"/>
    <dgm:cxn modelId="{2B2FB485-9A2A-474C-AECA-7E1ACC0063A8}" type="presOf" srcId="{0E728E8F-F1AA-4D22-A033-D3A5B0860E7C}" destId="{78578E08-360B-44F7-B648-8B0F02A22488}" srcOrd="0" destOrd="0" presId="urn:microsoft.com/office/officeart/2005/8/layout/chevron2"/>
    <dgm:cxn modelId="{06A6BD7E-3E63-4EE7-BEA6-47C451458882}" srcId="{2C9E6657-5739-45F4-8266-01869EB7E12E}" destId="{34114A77-7172-4994-9FC5-7F5EBC990D6D}" srcOrd="0" destOrd="0" parTransId="{6C93A437-2E11-4A6D-8A33-AE537B912CFB}" sibTransId="{EE9B909D-C83B-4146-BC5E-8CB00FB845FF}"/>
    <dgm:cxn modelId="{2EDB33F9-2522-4B26-9FA6-F11AE8B2C129}" srcId="{A17C0310-5A8D-44A3-889F-6EAC48B5D563}" destId="{CFE1DF3B-DB36-46B0-B2F4-141C55010770}" srcOrd="1" destOrd="0" parTransId="{FAD603A8-3644-4645-A1E2-A094604CF399}" sibTransId="{F4481539-EF5B-44E0-B9BF-70C50E91988F}"/>
    <dgm:cxn modelId="{6FAF30EA-4D79-4141-85E7-564CF22FCA87}" type="presOf" srcId="{A17C0310-5A8D-44A3-889F-6EAC48B5D563}" destId="{4729F0F9-10F0-4BBB-933F-287CD7EE50AA}" srcOrd="0" destOrd="0" presId="urn:microsoft.com/office/officeart/2005/8/layout/chevron2"/>
    <dgm:cxn modelId="{D0B14377-2FEC-41E9-BC57-F3FA10EE5986}" type="presOf" srcId="{CFE1DF3B-DB36-46B0-B2F4-141C55010770}" destId="{B14663E9-356E-482D-B538-0BB4D3EE045A}" srcOrd="0" destOrd="0" presId="urn:microsoft.com/office/officeart/2005/8/layout/chevron2"/>
    <dgm:cxn modelId="{300E2892-DD6B-42D0-9C27-9AC81A7B4303}" srcId="{E59CA2B1-60B6-4D79-99D4-3BDA88839ADD}" destId="{0E728E8F-F1AA-4D22-A033-D3A5B0860E7C}" srcOrd="0" destOrd="0" parTransId="{03CAA4AB-970D-4985-8687-76B73183E0BB}" sibTransId="{E15EE5FE-D670-428F-AB07-A03E0FC21139}"/>
    <dgm:cxn modelId="{04EDA900-544E-458B-9107-5F078DE3310C}" type="presOf" srcId="{2C9E6657-5739-45F4-8266-01869EB7E12E}" destId="{E3071ABB-5DDE-4235-A1D3-ED69F822E7B9}" srcOrd="0" destOrd="0" presId="urn:microsoft.com/office/officeart/2005/8/layout/chevron2"/>
    <dgm:cxn modelId="{9F83B7F7-757F-4EE1-AE54-449FC3CA87D5}" srcId="{A17C0310-5A8D-44A3-889F-6EAC48B5D563}" destId="{2C9E6657-5739-45F4-8266-01869EB7E12E}" srcOrd="0" destOrd="0" parTransId="{1A5052E6-6F7D-4A2B-A625-C24D75E9C759}" sibTransId="{4BEDC91B-F88A-45FF-9782-9CAF01A36053}"/>
    <dgm:cxn modelId="{321B010B-3F87-4D49-8FE8-64E23D2B28D4}" srcId="{A17C0310-5A8D-44A3-889F-6EAC48B5D563}" destId="{E59CA2B1-60B6-4D79-99D4-3BDA88839ADD}" srcOrd="2" destOrd="0" parTransId="{3B515B59-65F1-4988-9E4E-EEA8A7F29844}" sibTransId="{96E7896C-3C40-44FF-80BC-A4CDBF8486BE}"/>
    <dgm:cxn modelId="{69D0B9E8-6B63-4FB1-8193-E7FA94D6054E}" type="presOf" srcId="{34114A77-7172-4994-9FC5-7F5EBC990D6D}" destId="{30910AE0-8C47-4A35-9BEB-22444D5E00AC}" srcOrd="0" destOrd="0" presId="urn:microsoft.com/office/officeart/2005/8/layout/chevron2"/>
    <dgm:cxn modelId="{46EA3CD6-5ED9-4E28-929F-0DE7F876CE3C}" type="presOf" srcId="{E59CA2B1-60B6-4D79-99D4-3BDA88839ADD}" destId="{7CBEEE92-25F2-4BD9-8BEB-EACAF9FD67F8}" srcOrd="0" destOrd="0" presId="urn:microsoft.com/office/officeart/2005/8/layout/chevron2"/>
    <dgm:cxn modelId="{A9D62E5D-6CBB-4E5E-959A-76B38A9536BE}" type="presParOf" srcId="{4729F0F9-10F0-4BBB-933F-287CD7EE50AA}" destId="{20BC98A3-509A-42A1-BD28-D0F1551F6200}" srcOrd="0" destOrd="0" presId="urn:microsoft.com/office/officeart/2005/8/layout/chevron2"/>
    <dgm:cxn modelId="{17FCA50D-E251-48BF-9CAB-3CDEC633010C}" type="presParOf" srcId="{20BC98A3-509A-42A1-BD28-D0F1551F6200}" destId="{E3071ABB-5DDE-4235-A1D3-ED69F822E7B9}" srcOrd="0" destOrd="0" presId="urn:microsoft.com/office/officeart/2005/8/layout/chevron2"/>
    <dgm:cxn modelId="{A36E8ED0-AA82-4D6F-AA4C-5671C11633AE}" type="presParOf" srcId="{20BC98A3-509A-42A1-BD28-D0F1551F6200}" destId="{30910AE0-8C47-4A35-9BEB-22444D5E00AC}" srcOrd="1" destOrd="0" presId="urn:microsoft.com/office/officeart/2005/8/layout/chevron2"/>
    <dgm:cxn modelId="{87827CE4-B5AE-4D46-A8D9-E6CC5BFDE628}" type="presParOf" srcId="{4729F0F9-10F0-4BBB-933F-287CD7EE50AA}" destId="{0219A75F-D9FA-41CC-ACC5-00A4C5622D20}" srcOrd="1" destOrd="0" presId="urn:microsoft.com/office/officeart/2005/8/layout/chevron2"/>
    <dgm:cxn modelId="{F0383520-3A18-4835-8E8D-7A17907550E0}" type="presParOf" srcId="{4729F0F9-10F0-4BBB-933F-287CD7EE50AA}" destId="{84AA7AF7-1F1B-49E0-A985-E200889DFE48}" srcOrd="2" destOrd="0" presId="urn:microsoft.com/office/officeart/2005/8/layout/chevron2"/>
    <dgm:cxn modelId="{AFEC3AAF-3441-4F76-8EE4-D599CF008F5D}" type="presParOf" srcId="{84AA7AF7-1F1B-49E0-A985-E200889DFE48}" destId="{B14663E9-356E-482D-B538-0BB4D3EE045A}" srcOrd="0" destOrd="0" presId="urn:microsoft.com/office/officeart/2005/8/layout/chevron2"/>
    <dgm:cxn modelId="{C7CEDF2A-AABE-4A4C-819D-64E2F0923585}" type="presParOf" srcId="{84AA7AF7-1F1B-49E0-A985-E200889DFE48}" destId="{FD317C8F-364D-45F2-9F8C-F09ABCDA9743}" srcOrd="1" destOrd="0" presId="urn:microsoft.com/office/officeart/2005/8/layout/chevron2"/>
    <dgm:cxn modelId="{6B022413-0A15-475D-885E-EA26703F745E}" type="presParOf" srcId="{4729F0F9-10F0-4BBB-933F-287CD7EE50AA}" destId="{0A5C9FF7-9164-4DBD-829E-68C7CEF6660D}" srcOrd="3" destOrd="0" presId="urn:microsoft.com/office/officeart/2005/8/layout/chevron2"/>
    <dgm:cxn modelId="{A2A3E967-F81C-4042-B3DB-E89AB84EBF6F}" type="presParOf" srcId="{4729F0F9-10F0-4BBB-933F-287CD7EE50AA}" destId="{3681E185-C69B-4147-8716-C634EC412A7B}" srcOrd="4" destOrd="0" presId="urn:microsoft.com/office/officeart/2005/8/layout/chevron2"/>
    <dgm:cxn modelId="{771D1513-8F5C-4679-A2EC-6D3D99177914}" type="presParOf" srcId="{3681E185-C69B-4147-8716-C634EC412A7B}" destId="{7CBEEE92-25F2-4BD9-8BEB-EACAF9FD67F8}" srcOrd="0" destOrd="0" presId="urn:microsoft.com/office/officeart/2005/8/layout/chevron2"/>
    <dgm:cxn modelId="{2A8D8B6F-DCD0-4B93-BE8D-0C07D7547BC4}" type="presParOf" srcId="{3681E185-C69B-4147-8716-C634EC412A7B}" destId="{78578E08-360B-44F7-B648-8B0F02A22488}" srcOrd="1" destOrd="0" presId="urn:microsoft.com/office/officeart/2005/8/layout/chevron2"/>
  </dgm:cxnLst>
  <dgm:bg/>
  <dgm:whole/>
</dgm:dataModel>
</file>

<file path=ppt/diagrams/data5.xml><?xml version="1.0" encoding="utf-8"?>
<dgm:dataModel xmlns:dgm="http://schemas.openxmlformats.org/drawingml/2006/diagram" xmlns:a="http://schemas.openxmlformats.org/drawingml/2006/main">
  <dgm:ptLst>
    <dgm:pt modelId="{8D298202-57DA-462D-9E20-6182B8007A4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IE"/>
        </a:p>
      </dgm:t>
    </dgm:pt>
    <dgm:pt modelId="{F212334F-9824-424D-B7DE-1BBC5E7FF6BE}">
      <dgm:prSet phldrT="[Text]"/>
      <dgm:spPr/>
      <dgm:t>
        <a:bodyPr/>
        <a:lstStyle/>
        <a:p>
          <a:r>
            <a:rPr lang="en-IE" dirty="0" smtClean="0">
              <a:solidFill>
                <a:srgbClr val="002060"/>
              </a:solidFill>
            </a:rPr>
            <a:t>HSCP</a:t>
          </a:r>
          <a:endParaRPr lang="en-IE" dirty="0">
            <a:solidFill>
              <a:srgbClr val="002060"/>
            </a:solidFill>
          </a:endParaRPr>
        </a:p>
      </dgm:t>
    </dgm:pt>
    <dgm:pt modelId="{ACBD6BEB-DFA6-41EA-BA8A-2247C502361A}" type="parTrans" cxnId="{190D9803-A1F9-45A3-8DC3-A45F716570DE}">
      <dgm:prSet/>
      <dgm:spPr/>
      <dgm:t>
        <a:bodyPr/>
        <a:lstStyle/>
        <a:p>
          <a:endParaRPr lang="en-IE"/>
        </a:p>
      </dgm:t>
    </dgm:pt>
    <dgm:pt modelId="{DBB602AB-6132-44BC-9DD7-30BA5BBD4FE1}" type="sibTrans" cxnId="{190D9803-A1F9-45A3-8DC3-A45F716570DE}">
      <dgm:prSet/>
      <dgm:spPr/>
      <dgm:t>
        <a:bodyPr/>
        <a:lstStyle/>
        <a:p>
          <a:endParaRPr lang="en-IE"/>
        </a:p>
      </dgm:t>
    </dgm:pt>
    <dgm:pt modelId="{A7220B04-0A03-435C-AF4C-C567C8E74CB7}">
      <dgm:prSet phldrT="[Text]"/>
      <dgm:spPr/>
      <dgm:t>
        <a:bodyPr/>
        <a:lstStyle/>
        <a:p>
          <a:r>
            <a:rPr lang="en-IE" dirty="0" smtClean="0">
              <a:solidFill>
                <a:srgbClr val="002060"/>
              </a:solidFill>
            </a:rPr>
            <a:t>Community Pharmacist</a:t>
          </a:r>
          <a:endParaRPr lang="en-IE" dirty="0">
            <a:solidFill>
              <a:srgbClr val="002060"/>
            </a:solidFill>
          </a:endParaRPr>
        </a:p>
      </dgm:t>
    </dgm:pt>
    <dgm:pt modelId="{EB4C6180-3DC4-4BD9-94EC-B34860987FEE}" type="parTrans" cxnId="{88FEF135-3698-4CA2-A910-4EDCF01B0303}">
      <dgm:prSet/>
      <dgm:spPr/>
      <dgm:t>
        <a:bodyPr/>
        <a:lstStyle/>
        <a:p>
          <a:endParaRPr lang="en-IE"/>
        </a:p>
      </dgm:t>
    </dgm:pt>
    <dgm:pt modelId="{8EE34772-65DC-4263-AC34-422E1338C661}" type="sibTrans" cxnId="{88FEF135-3698-4CA2-A910-4EDCF01B0303}">
      <dgm:prSet/>
      <dgm:spPr/>
      <dgm:t>
        <a:bodyPr/>
        <a:lstStyle/>
        <a:p>
          <a:endParaRPr lang="en-IE"/>
        </a:p>
      </dgm:t>
    </dgm:pt>
    <dgm:pt modelId="{D723D347-3A0A-4224-9FA5-43D11239E560}">
      <dgm:prSet/>
      <dgm:spPr/>
      <dgm:t>
        <a:bodyPr/>
        <a:lstStyle/>
        <a:p>
          <a:r>
            <a:rPr lang="en-IE" dirty="0" smtClean="0">
              <a:solidFill>
                <a:srgbClr val="002060"/>
              </a:solidFill>
            </a:rPr>
            <a:t>GP</a:t>
          </a:r>
          <a:endParaRPr lang="en-IE" dirty="0">
            <a:solidFill>
              <a:srgbClr val="002060"/>
            </a:solidFill>
          </a:endParaRPr>
        </a:p>
      </dgm:t>
    </dgm:pt>
    <dgm:pt modelId="{1018DC83-723A-40AB-A72F-3940EE5FBBE8}" type="parTrans" cxnId="{9E3177BD-32AE-493D-A877-036CAB36AC47}">
      <dgm:prSet/>
      <dgm:spPr/>
      <dgm:t>
        <a:bodyPr/>
        <a:lstStyle/>
        <a:p>
          <a:endParaRPr lang="en-IE"/>
        </a:p>
      </dgm:t>
    </dgm:pt>
    <dgm:pt modelId="{848CD08C-9F80-46AA-8F95-A2C92C9F85EA}" type="sibTrans" cxnId="{9E3177BD-32AE-493D-A877-036CAB36AC47}">
      <dgm:prSet/>
      <dgm:spPr/>
      <dgm:t>
        <a:bodyPr/>
        <a:lstStyle/>
        <a:p>
          <a:endParaRPr lang="en-IE"/>
        </a:p>
      </dgm:t>
    </dgm:pt>
    <dgm:pt modelId="{2C184807-665E-4118-990A-157FA405E1DE}">
      <dgm:prSet/>
      <dgm:spPr/>
      <dgm:t>
        <a:bodyPr/>
        <a:lstStyle/>
        <a:p>
          <a:r>
            <a:rPr lang="en-IE" dirty="0" smtClean="0">
              <a:solidFill>
                <a:srgbClr val="002060"/>
              </a:solidFill>
            </a:rPr>
            <a:t>Practice Nurse</a:t>
          </a:r>
          <a:endParaRPr lang="en-IE" dirty="0">
            <a:solidFill>
              <a:srgbClr val="002060"/>
            </a:solidFill>
          </a:endParaRPr>
        </a:p>
      </dgm:t>
    </dgm:pt>
    <dgm:pt modelId="{87EFA01E-69FF-4C62-B941-6672E4E1204A}" type="parTrans" cxnId="{A25D52AA-8459-471D-A056-1D319D5B9C79}">
      <dgm:prSet/>
      <dgm:spPr/>
      <dgm:t>
        <a:bodyPr/>
        <a:lstStyle/>
        <a:p>
          <a:endParaRPr lang="en-IE"/>
        </a:p>
      </dgm:t>
    </dgm:pt>
    <dgm:pt modelId="{CC1A7825-4BB3-4DD7-99F4-5975393850A1}" type="sibTrans" cxnId="{A25D52AA-8459-471D-A056-1D319D5B9C79}">
      <dgm:prSet/>
      <dgm:spPr/>
      <dgm:t>
        <a:bodyPr/>
        <a:lstStyle/>
        <a:p>
          <a:endParaRPr lang="en-IE"/>
        </a:p>
      </dgm:t>
    </dgm:pt>
    <dgm:pt modelId="{01D3190F-A970-4293-97D9-0CDE8EB6EEEE}">
      <dgm:prSet/>
      <dgm:spPr/>
      <dgm:t>
        <a:bodyPr/>
        <a:lstStyle/>
        <a:p>
          <a:r>
            <a:rPr lang="en-IE" dirty="0" smtClean="0">
              <a:solidFill>
                <a:srgbClr val="002060"/>
              </a:solidFill>
            </a:rPr>
            <a:t>Community Nurse Specialist</a:t>
          </a:r>
          <a:endParaRPr lang="en-IE" dirty="0">
            <a:solidFill>
              <a:srgbClr val="002060"/>
            </a:solidFill>
          </a:endParaRPr>
        </a:p>
      </dgm:t>
    </dgm:pt>
    <dgm:pt modelId="{3C381726-7DAC-4947-A958-45DEA9F6BE4C}" type="parTrans" cxnId="{6D494C41-82CF-4CF6-8669-5CBA9491D41B}">
      <dgm:prSet/>
      <dgm:spPr/>
      <dgm:t>
        <a:bodyPr/>
        <a:lstStyle/>
        <a:p>
          <a:endParaRPr lang="en-IE"/>
        </a:p>
      </dgm:t>
    </dgm:pt>
    <dgm:pt modelId="{AEFF73DE-2E46-4767-BCDE-DDF76CF21149}" type="sibTrans" cxnId="{6D494C41-82CF-4CF6-8669-5CBA9491D41B}">
      <dgm:prSet/>
      <dgm:spPr/>
      <dgm:t>
        <a:bodyPr/>
        <a:lstStyle/>
        <a:p>
          <a:endParaRPr lang="en-IE"/>
        </a:p>
      </dgm:t>
    </dgm:pt>
    <dgm:pt modelId="{2334954E-653C-44C6-9550-E6D07C816761}" type="pres">
      <dgm:prSet presAssocID="{8D298202-57DA-462D-9E20-6182B8007A46}" presName="linear" presStyleCnt="0">
        <dgm:presLayoutVars>
          <dgm:dir/>
          <dgm:animLvl val="lvl"/>
          <dgm:resizeHandles val="exact"/>
        </dgm:presLayoutVars>
      </dgm:prSet>
      <dgm:spPr/>
      <dgm:t>
        <a:bodyPr/>
        <a:lstStyle/>
        <a:p>
          <a:endParaRPr lang="en-IE"/>
        </a:p>
      </dgm:t>
    </dgm:pt>
    <dgm:pt modelId="{C4363411-D98F-46D1-86DC-BA2C8EC77C45}" type="pres">
      <dgm:prSet presAssocID="{D723D347-3A0A-4224-9FA5-43D11239E560}" presName="parentLin" presStyleCnt="0"/>
      <dgm:spPr/>
    </dgm:pt>
    <dgm:pt modelId="{424F2B2D-4D3E-4377-83C5-17E95E2D52C9}" type="pres">
      <dgm:prSet presAssocID="{D723D347-3A0A-4224-9FA5-43D11239E560}" presName="parentLeftMargin" presStyleLbl="node1" presStyleIdx="0" presStyleCnt="5"/>
      <dgm:spPr/>
      <dgm:t>
        <a:bodyPr/>
        <a:lstStyle/>
        <a:p>
          <a:endParaRPr lang="en-IE"/>
        </a:p>
      </dgm:t>
    </dgm:pt>
    <dgm:pt modelId="{323DD7AB-06F4-4623-BAE7-60D132CABEAC}" type="pres">
      <dgm:prSet presAssocID="{D723D347-3A0A-4224-9FA5-43D11239E560}" presName="parentText" presStyleLbl="node1" presStyleIdx="0" presStyleCnt="5">
        <dgm:presLayoutVars>
          <dgm:chMax val="0"/>
          <dgm:bulletEnabled val="1"/>
        </dgm:presLayoutVars>
      </dgm:prSet>
      <dgm:spPr/>
      <dgm:t>
        <a:bodyPr/>
        <a:lstStyle/>
        <a:p>
          <a:endParaRPr lang="en-IE"/>
        </a:p>
      </dgm:t>
    </dgm:pt>
    <dgm:pt modelId="{F53790D6-5CC8-453E-A65B-45EC6A85DE15}" type="pres">
      <dgm:prSet presAssocID="{D723D347-3A0A-4224-9FA5-43D11239E560}" presName="negativeSpace" presStyleCnt="0"/>
      <dgm:spPr/>
    </dgm:pt>
    <dgm:pt modelId="{C1458805-2B36-4045-BFE3-85DE3646935E}" type="pres">
      <dgm:prSet presAssocID="{D723D347-3A0A-4224-9FA5-43D11239E560}" presName="childText" presStyleLbl="conFgAcc1" presStyleIdx="0" presStyleCnt="5">
        <dgm:presLayoutVars>
          <dgm:bulletEnabled val="1"/>
        </dgm:presLayoutVars>
      </dgm:prSet>
      <dgm:spPr/>
    </dgm:pt>
    <dgm:pt modelId="{963DC562-4671-4CEF-AB4B-62EC1BDC9CC8}" type="pres">
      <dgm:prSet presAssocID="{848CD08C-9F80-46AA-8F95-A2C92C9F85EA}" presName="spaceBetweenRectangles" presStyleCnt="0"/>
      <dgm:spPr/>
    </dgm:pt>
    <dgm:pt modelId="{883BC9C9-4557-45E3-9F68-CBB4902B6986}" type="pres">
      <dgm:prSet presAssocID="{2C184807-665E-4118-990A-157FA405E1DE}" presName="parentLin" presStyleCnt="0"/>
      <dgm:spPr/>
    </dgm:pt>
    <dgm:pt modelId="{6219B056-9895-4EAA-BD2F-F2CE7F6FFEA3}" type="pres">
      <dgm:prSet presAssocID="{2C184807-665E-4118-990A-157FA405E1DE}" presName="parentLeftMargin" presStyleLbl="node1" presStyleIdx="0" presStyleCnt="5"/>
      <dgm:spPr/>
      <dgm:t>
        <a:bodyPr/>
        <a:lstStyle/>
        <a:p>
          <a:endParaRPr lang="en-IE"/>
        </a:p>
      </dgm:t>
    </dgm:pt>
    <dgm:pt modelId="{65ADBB6A-49CD-4A82-BE69-961E4638645A}" type="pres">
      <dgm:prSet presAssocID="{2C184807-665E-4118-990A-157FA405E1DE}" presName="parentText" presStyleLbl="node1" presStyleIdx="1" presStyleCnt="5">
        <dgm:presLayoutVars>
          <dgm:chMax val="0"/>
          <dgm:bulletEnabled val="1"/>
        </dgm:presLayoutVars>
      </dgm:prSet>
      <dgm:spPr/>
      <dgm:t>
        <a:bodyPr/>
        <a:lstStyle/>
        <a:p>
          <a:endParaRPr lang="en-IE"/>
        </a:p>
      </dgm:t>
    </dgm:pt>
    <dgm:pt modelId="{61807002-BD07-4F8E-8985-4B72C54DD7AC}" type="pres">
      <dgm:prSet presAssocID="{2C184807-665E-4118-990A-157FA405E1DE}" presName="negativeSpace" presStyleCnt="0"/>
      <dgm:spPr/>
    </dgm:pt>
    <dgm:pt modelId="{AE4EFA17-2324-4244-97E9-AF15F6EF0182}" type="pres">
      <dgm:prSet presAssocID="{2C184807-665E-4118-990A-157FA405E1DE}" presName="childText" presStyleLbl="conFgAcc1" presStyleIdx="1" presStyleCnt="5">
        <dgm:presLayoutVars>
          <dgm:bulletEnabled val="1"/>
        </dgm:presLayoutVars>
      </dgm:prSet>
      <dgm:spPr/>
    </dgm:pt>
    <dgm:pt modelId="{9CF2EA00-7791-4FDD-AE5A-075916D01E12}" type="pres">
      <dgm:prSet presAssocID="{CC1A7825-4BB3-4DD7-99F4-5975393850A1}" presName="spaceBetweenRectangles" presStyleCnt="0"/>
      <dgm:spPr/>
    </dgm:pt>
    <dgm:pt modelId="{9E99CA5D-08D4-413C-90EA-1AF77FEAF7A4}" type="pres">
      <dgm:prSet presAssocID="{01D3190F-A970-4293-97D9-0CDE8EB6EEEE}" presName="parentLin" presStyleCnt="0"/>
      <dgm:spPr/>
    </dgm:pt>
    <dgm:pt modelId="{7BEA0E6F-F67C-4749-BE03-87C6937BBA07}" type="pres">
      <dgm:prSet presAssocID="{01D3190F-A970-4293-97D9-0CDE8EB6EEEE}" presName="parentLeftMargin" presStyleLbl="node1" presStyleIdx="1" presStyleCnt="5"/>
      <dgm:spPr/>
      <dgm:t>
        <a:bodyPr/>
        <a:lstStyle/>
        <a:p>
          <a:endParaRPr lang="en-IE"/>
        </a:p>
      </dgm:t>
    </dgm:pt>
    <dgm:pt modelId="{10C71EBC-F140-42E6-8192-0FAB0C166255}" type="pres">
      <dgm:prSet presAssocID="{01D3190F-A970-4293-97D9-0CDE8EB6EEEE}" presName="parentText" presStyleLbl="node1" presStyleIdx="2" presStyleCnt="5">
        <dgm:presLayoutVars>
          <dgm:chMax val="0"/>
          <dgm:bulletEnabled val="1"/>
        </dgm:presLayoutVars>
      </dgm:prSet>
      <dgm:spPr/>
      <dgm:t>
        <a:bodyPr/>
        <a:lstStyle/>
        <a:p>
          <a:endParaRPr lang="en-IE"/>
        </a:p>
      </dgm:t>
    </dgm:pt>
    <dgm:pt modelId="{FD786AC2-4941-4B4F-8FF7-42D6206B26BC}" type="pres">
      <dgm:prSet presAssocID="{01D3190F-A970-4293-97D9-0CDE8EB6EEEE}" presName="negativeSpace" presStyleCnt="0"/>
      <dgm:spPr/>
    </dgm:pt>
    <dgm:pt modelId="{49B5C5A7-8628-46CF-A352-D62C319E26B1}" type="pres">
      <dgm:prSet presAssocID="{01D3190F-A970-4293-97D9-0CDE8EB6EEEE}" presName="childText" presStyleLbl="conFgAcc1" presStyleIdx="2" presStyleCnt="5">
        <dgm:presLayoutVars>
          <dgm:bulletEnabled val="1"/>
        </dgm:presLayoutVars>
      </dgm:prSet>
      <dgm:spPr/>
    </dgm:pt>
    <dgm:pt modelId="{A3283BDB-1EA8-4B18-8252-C0406B32089B}" type="pres">
      <dgm:prSet presAssocID="{AEFF73DE-2E46-4767-BCDE-DDF76CF21149}" presName="spaceBetweenRectangles" presStyleCnt="0"/>
      <dgm:spPr/>
    </dgm:pt>
    <dgm:pt modelId="{78A776B3-1926-4D59-996B-BF0CF0A86E7D}" type="pres">
      <dgm:prSet presAssocID="{F212334F-9824-424D-B7DE-1BBC5E7FF6BE}" presName="parentLin" presStyleCnt="0"/>
      <dgm:spPr/>
    </dgm:pt>
    <dgm:pt modelId="{2446D59E-90B3-4D31-8A2A-3DE7997CEA2C}" type="pres">
      <dgm:prSet presAssocID="{F212334F-9824-424D-B7DE-1BBC5E7FF6BE}" presName="parentLeftMargin" presStyleLbl="node1" presStyleIdx="2" presStyleCnt="5"/>
      <dgm:spPr/>
      <dgm:t>
        <a:bodyPr/>
        <a:lstStyle/>
        <a:p>
          <a:endParaRPr lang="en-IE"/>
        </a:p>
      </dgm:t>
    </dgm:pt>
    <dgm:pt modelId="{EA165C8A-6740-4ED4-AE17-6DA090344EE4}" type="pres">
      <dgm:prSet presAssocID="{F212334F-9824-424D-B7DE-1BBC5E7FF6BE}" presName="parentText" presStyleLbl="node1" presStyleIdx="3" presStyleCnt="5">
        <dgm:presLayoutVars>
          <dgm:chMax val="0"/>
          <dgm:bulletEnabled val="1"/>
        </dgm:presLayoutVars>
      </dgm:prSet>
      <dgm:spPr/>
      <dgm:t>
        <a:bodyPr/>
        <a:lstStyle/>
        <a:p>
          <a:endParaRPr lang="en-IE"/>
        </a:p>
      </dgm:t>
    </dgm:pt>
    <dgm:pt modelId="{62731EED-1416-4B33-8447-8AD6BE924755}" type="pres">
      <dgm:prSet presAssocID="{F212334F-9824-424D-B7DE-1BBC5E7FF6BE}" presName="negativeSpace" presStyleCnt="0"/>
      <dgm:spPr/>
    </dgm:pt>
    <dgm:pt modelId="{0C7BB469-1EDD-4C9F-AA29-930A9F60927F}" type="pres">
      <dgm:prSet presAssocID="{F212334F-9824-424D-B7DE-1BBC5E7FF6BE}" presName="childText" presStyleLbl="conFgAcc1" presStyleIdx="3" presStyleCnt="5">
        <dgm:presLayoutVars>
          <dgm:bulletEnabled val="1"/>
        </dgm:presLayoutVars>
      </dgm:prSet>
      <dgm:spPr/>
    </dgm:pt>
    <dgm:pt modelId="{2E0A30EE-2667-4E77-8E0D-386800AA98E2}" type="pres">
      <dgm:prSet presAssocID="{DBB602AB-6132-44BC-9DD7-30BA5BBD4FE1}" presName="spaceBetweenRectangles" presStyleCnt="0"/>
      <dgm:spPr/>
    </dgm:pt>
    <dgm:pt modelId="{AD991438-E9A9-4230-9D4F-15D4B40A3609}" type="pres">
      <dgm:prSet presAssocID="{A7220B04-0A03-435C-AF4C-C567C8E74CB7}" presName="parentLin" presStyleCnt="0"/>
      <dgm:spPr/>
    </dgm:pt>
    <dgm:pt modelId="{A078B2CF-AA59-4730-B1EC-96BE5C7CFF16}" type="pres">
      <dgm:prSet presAssocID="{A7220B04-0A03-435C-AF4C-C567C8E74CB7}" presName="parentLeftMargin" presStyleLbl="node1" presStyleIdx="3" presStyleCnt="5"/>
      <dgm:spPr/>
      <dgm:t>
        <a:bodyPr/>
        <a:lstStyle/>
        <a:p>
          <a:endParaRPr lang="en-IE"/>
        </a:p>
      </dgm:t>
    </dgm:pt>
    <dgm:pt modelId="{125D6E98-515D-424C-96BF-095E42732E7B}" type="pres">
      <dgm:prSet presAssocID="{A7220B04-0A03-435C-AF4C-C567C8E74CB7}" presName="parentText" presStyleLbl="node1" presStyleIdx="4" presStyleCnt="5">
        <dgm:presLayoutVars>
          <dgm:chMax val="0"/>
          <dgm:bulletEnabled val="1"/>
        </dgm:presLayoutVars>
      </dgm:prSet>
      <dgm:spPr/>
      <dgm:t>
        <a:bodyPr/>
        <a:lstStyle/>
        <a:p>
          <a:endParaRPr lang="en-IE"/>
        </a:p>
      </dgm:t>
    </dgm:pt>
    <dgm:pt modelId="{117B3A6D-4E6A-41CB-B638-76CCB95BA2E2}" type="pres">
      <dgm:prSet presAssocID="{A7220B04-0A03-435C-AF4C-C567C8E74CB7}" presName="negativeSpace" presStyleCnt="0"/>
      <dgm:spPr/>
    </dgm:pt>
    <dgm:pt modelId="{C603D0D5-0C6D-49FF-876A-8C1E3653EC56}" type="pres">
      <dgm:prSet presAssocID="{A7220B04-0A03-435C-AF4C-C567C8E74CB7}" presName="childText" presStyleLbl="conFgAcc1" presStyleIdx="4" presStyleCnt="5">
        <dgm:presLayoutVars>
          <dgm:bulletEnabled val="1"/>
        </dgm:presLayoutVars>
      </dgm:prSet>
      <dgm:spPr/>
    </dgm:pt>
  </dgm:ptLst>
  <dgm:cxnLst>
    <dgm:cxn modelId="{8CFE7605-F319-4CE1-BC60-D08DD75E9882}" type="presOf" srcId="{D723D347-3A0A-4224-9FA5-43D11239E560}" destId="{424F2B2D-4D3E-4377-83C5-17E95E2D52C9}" srcOrd="0" destOrd="0" presId="urn:microsoft.com/office/officeart/2005/8/layout/list1"/>
    <dgm:cxn modelId="{14B6A745-1E4D-4AF7-B687-4DAF0A8CCCDB}" type="presOf" srcId="{F212334F-9824-424D-B7DE-1BBC5E7FF6BE}" destId="{2446D59E-90B3-4D31-8A2A-3DE7997CEA2C}" srcOrd="0" destOrd="0" presId="urn:microsoft.com/office/officeart/2005/8/layout/list1"/>
    <dgm:cxn modelId="{A25D52AA-8459-471D-A056-1D319D5B9C79}" srcId="{8D298202-57DA-462D-9E20-6182B8007A46}" destId="{2C184807-665E-4118-990A-157FA405E1DE}" srcOrd="1" destOrd="0" parTransId="{87EFA01E-69FF-4C62-B941-6672E4E1204A}" sibTransId="{CC1A7825-4BB3-4DD7-99F4-5975393850A1}"/>
    <dgm:cxn modelId="{A04754FC-5585-47FB-872B-D9812843D350}" type="presOf" srcId="{2C184807-665E-4118-990A-157FA405E1DE}" destId="{6219B056-9895-4EAA-BD2F-F2CE7F6FFEA3}" srcOrd="0" destOrd="0" presId="urn:microsoft.com/office/officeart/2005/8/layout/list1"/>
    <dgm:cxn modelId="{91D88326-6E46-407A-936D-7CF3B333241D}" type="presOf" srcId="{2C184807-665E-4118-990A-157FA405E1DE}" destId="{65ADBB6A-49CD-4A82-BE69-961E4638645A}" srcOrd="1" destOrd="0" presId="urn:microsoft.com/office/officeart/2005/8/layout/list1"/>
    <dgm:cxn modelId="{6C6072AD-5017-4E32-8888-AEF41165F87B}" type="presOf" srcId="{F212334F-9824-424D-B7DE-1BBC5E7FF6BE}" destId="{EA165C8A-6740-4ED4-AE17-6DA090344EE4}" srcOrd="1" destOrd="0" presId="urn:microsoft.com/office/officeart/2005/8/layout/list1"/>
    <dgm:cxn modelId="{E73D2C6F-5116-4B48-91D6-843410070C8B}" type="presOf" srcId="{01D3190F-A970-4293-97D9-0CDE8EB6EEEE}" destId="{10C71EBC-F140-42E6-8192-0FAB0C166255}" srcOrd="1" destOrd="0" presId="urn:microsoft.com/office/officeart/2005/8/layout/list1"/>
    <dgm:cxn modelId="{190D9803-A1F9-45A3-8DC3-A45F716570DE}" srcId="{8D298202-57DA-462D-9E20-6182B8007A46}" destId="{F212334F-9824-424D-B7DE-1BBC5E7FF6BE}" srcOrd="3" destOrd="0" parTransId="{ACBD6BEB-DFA6-41EA-BA8A-2247C502361A}" sibTransId="{DBB602AB-6132-44BC-9DD7-30BA5BBD4FE1}"/>
    <dgm:cxn modelId="{88FEF135-3698-4CA2-A910-4EDCF01B0303}" srcId="{8D298202-57DA-462D-9E20-6182B8007A46}" destId="{A7220B04-0A03-435C-AF4C-C567C8E74CB7}" srcOrd="4" destOrd="0" parTransId="{EB4C6180-3DC4-4BD9-94EC-B34860987FEE}" sibTransId="{8EE34772-65DC-4263-AC34-422E1338C661}"/>
    <dgm:cxn modelId="{6D494C41-82CF-4CF6-8669-5CBA9491D41B}" srcId="{8D298202-57DA-462D-9E20-6182B8007A46}" destId="{01D3190F-A970-4293-97D9-0CDE8EB6EEEE}" srcOrd="2" destOrd="0" parTransId="{3C381726-7DAC-4947-A958-45DEA9F6BE4C}" sibTransId="{AEFF73DE-2E46-4767-BCDE-DDF76CF21149}"/>
    <dgm:cxn modelId="{92905AE7-8D80-4E26-B779-E2FC7FB53DC4}" type="presOf" srcId="{D723D347-3A0A-4224-9FA5-43D11239E560}" destId="{323DD7AB-06F4-4623-BAE7-60D132CABEAC}" srcOrd="1" destOrd="0" presId="urn:microsoft.com/office/officeart/2005/8/layout/list1"/>
    <dgm:cxn modelId="{78D9A631-3E7D-4AC1-ACBA-C17FAA1458F3}" type="presOf" srcId="{8D298202-57DA-462D-9E20-6182B8007A46}" destId="{2334954E-653C-44C6-9550-E6D07C816761}" srcOrd="0" destOrd="0" presId="urn:microsoft.com/office/officeart/2005/8/layout/list1"/>
    <dgm:cxn modelId="{9E3177BD-32AE-493D-A877-036CAB36AC47}" srcId="{8D298202-57DA-462D-9E20-6182B8007A46}" destId="{D723D347-3A0A-4224-9FA5-43D11239E560}" srcOrd="0" destOrd="0" parTransId="{1018DC83-723A-40AB-A72F-3940EE5FBBE8}" sibTransId="{848CD08C-9F80-46AA-8F95-A2C92C9F85EA}"/>
    <dgm:cxn modelId="{A9F4788E-1742-48A0-B73A-111BCC29B916}" type="presOf" srcId="{A7220B04-0A03-435C-AF4C-C567C8E74CB7}" destId="{125D6E98-515D-424C-96BF-095E42732E7B}" srcOrd="1" destOrd="0" presId="urn:microsoft.com/office/officeart/2005/8/layout/list1"/>
    <dgm:cxn modelId="{2D7E5E03-6A81-47EE-BC77-F7621346D236}" type="presOf" srcId="{A7220B04-0A03-435C-AF4C-C567C8E74CB7}" destId="{A078B2CF-AA59-4730-B1EC-96BE5C7CFF16}" srcOrd="0" destOrd="0" presId="urn:microsoft.com/office/officeart/2005/8/layout/list1"/>
    <dgm:cxn modelId="{B923CD10-D711-4B92-A816-B526771065A9}" type="presOf" srcId="{01D3190F-A970-4293-97D9-0CDE8EB6EEEE}" destId="{7BEA0E6F-F67C-4749-BE03-87C6937BBA07}" srcOrd="0" destOrd="0" presId="urn:microsoft.com/office/officeart/2005/8/layout/list1"/>
    <dgm:cxn modelId="{43AEDB29-B1EA-46DB-8390-762619477E18}" type="presParOf" srcId="{2334954E-653C-44C6-9550-E6D07C816761}" destId="{C4363411-D98F-46D1-86DC-BA2C8EC77C45}" srcOrd="0" destOrd="0" presId="urn:microsoft.com/office/officeart/2005/8/layout/list1"/>
    <dgm:cxn modelId="{A34435A9-20EB-4AD7-AFEF-926E8C5F44DC}" type="presParOf" srcId="{C4363411-D98F-46D1-86DC-BA2C8EC77C45}" destId="{424F2B2D-4D3E-4377-83C5-17E95E2D52C9}" srcOrd="0" destOrd="0" presId="urn:microsoft.com/office/officeart/2005/8/layout/list1"/>
    <dgm:cxn modelId="{44D7629C-78A9-45DB-ABD1-957C41CA84B0}" type="presParOf" srcId="{C4363411-D98F-46D1-86DC-BA2C8EC77C45}" destId="{323DD7AB-06F4-4623-BAE7-60D132CABEAC}" srcOrd="1" destOrd="0" presId="urn:microsoft.com/office/officeart/2005/8/layout/list1"/>
    <dgm:cxn modelId="{2A462710-E64A-435D-8A00-1CB22D520096}" type="presParOf" srcId="{2334954E-653C-44C6-9550-E6D07C816761}" destId="{F53790D6-5CC8-453E-A65B-45EC6A85DE15}" srcOrd="1" destOrd="0" presId="urn:microsoft.com/office/officeart/2005/8/layout/list1"/>
    <dgm:cxn modelId="{8F9315A5-F4D3-4428-AEF4-D91FF952425B}" type="presParOf" srcId="{2334954E-653C-44C6-9550-E6D07C816761}" destId="{C1458805-2B36-4045-BFE3-85DE3646935E}" srcOrd="2" destOrd="0" presId="urn:microsoft.com/office/officeart/2005/8/layout/list1"/>
    <dgm:cxn modelId="{C72E1437-5A84-42E7-9113-01661D8E1598}" type="presParOf" srcId="{2334954E-653C-44C6-9550-E6D07C816761}" destId="{963DC562-4671-4CEF-AB4B-62EC1BDC9CC8}" srcOrd="3" destOrd="0" presId="urn:microsoft.com/office/officeart/2005/8/layout/list1"/>
    <dgm:cxn modelId="{C863E74A-FD46-451A-B559-4CDB0873E63F}" type="presParOf" srcId="{2334954E-653C-44C6-9550-E6D07C816761}" destId="{883BC9C9-4557-45E3-9F68-CBB4902B6986}" srcOrd="4" destOrd="0" presId="urn:microsoft.com/office/officeart/2005/8/layout/list1"/>
    <dgm:cxn modelId="{91EB8850-0281-4BF5-837B-C7E154804DF8}" type="presParOf" srcId="{883BC9C9-4557-45E3-9F68-CBB4902B6986}" destId="{6219B056-9895-4EAA-BD2F-F2CE7F6FFEA3}" srcOrd="0" destOrd="0" presId="urn:microsoft.com/office/officeart/2005/8/layout/list1"/>
    <dgm:cxn modelId="{6B5DBEDA-0C53-43D2-82D6-EEF317778EF0}" type="presParOf" srcId="{883BC9C9-4557-45E3-9F68-CBB4902B6986}" destId="{65ADBB6A-49CD-4A82-BE69-961E4638645A}" srcOrd="1" destOrd="0" presId="urn:microsoft.com/office/officeart/2005/8/layout/list1"/>
    <dgm:cxn modelId="{3F17DC25-DCF0-471A-B561-D3209A13711C}" type="presParOf" srcId="{2334954E-653C-44C6-9550-E6D07C816761}" destId="{61807002-BD07-4F8E-8985-4B72C54DD7AC}" srcOrd="5" destOrd="0" presId="urn:microsoft.com/office/officeart/2005/8/layout/list1"/>
    <dgm:cxn modelId="{2C61B49A-40AF-46DB-B2B7-73DA3A58D4DD}" type="presParOf" srcId="{2334954E-653C-44C6-9550-E6D07C816761}" destId="{AE4EFA17-2324-4244-97E9-AF15F6EF0182}" srcOrd="6" destOrd="0" presId="urn:microsoft.com/office/officeart/2005/8/layout/list1"/>
    <dgm:cxn modelId="{CA232FF6-B1EC-4E3D-AFE1-B34F4850E052}" type="presParOf" srcId="{2334954E-653C-44C6-9550-E6D07C816761}" destId="{9CF2EA00-7791-4FDD-AE5A-075916D01E12}" srcOrd="7" destOrd="0" presId="urn:microsoft.com/office/officeart/2005/8/layout/list1"/>
    <dgm:cxn modelId="{0C7F32E3-0785-4201-982F-29806C9D1D54}" type="presParOf" srcId="{2334954E-653C-44C6-9550-E6D07C816761}" destId="{9E99CA5D-08D4-413C-90EA-1AF77FEAF7A4}" srcOrd="8" destOrd="0" presId="urn:microsoft.com/office/officeart/2005/8/layout/list1"/>
    <dgm:cxn modelId="{181767BB-6A17-4830-9D05-88E5D577796A}" type="presParOf" srcId="{9E99CA5D-08D4-413C-90EA-1AF77FEAF7A4}" destId="{7BEA0E6F-F67C-4749-BE03-87C6937BBA07}" srcOrd="0" destOrd="0" presId="urn:microsoft.com/office/officeart/2005/8/layout/list1"/>
    <dgm:cxn modelId="{B7E446A5-5DB1-4C57-8A99-7768F5321DDB}" type="presParOf" srcId="{9E99CA5D-08D4-413C-90EA-1AF77FEAF7A4}" destId="{10C71EBC-F140-42E6-8192-0FAB0C166255}" srcOrd="1" destOrd="0" presId="urn:microsoft.com/office/officeart/2005/8/layout/list1"/>
    <dgm:cxn modelId="{B6BC2A2A-DCD6-4949-8B1E-1D478F53C57A}" type="presParOf" srcId="{2334954E-653C-44C6-9550-E6D07C816761}" destId="{FD786AC2-4941-4B4F-8FF7-42D6206B26BC}" srcOrd="9" destOrd="0" presId="urn:microsoft.com/office/officeart/2005/8/layout/list1"/>
    <dgm:cxn modelId="{28173D5D-F295-40DB-AF60-A25311AE6390}" type="presParOf" srcId="{2334954E-653C-44C6-9550-E6D07C816761}" destId="{49B5C5A7-8628-46CF-A352-D62C319E26B1}" srcOrd="10" destOrd="0" presId="urn:microsoft.com/office/officeart/2005/8/layout/list1"/>
    <dgm:cxn modelId="{9C086926-F987-43D4-9BE9-C796E2B6C165}" type="presParOf" srcId="{2334954E-653C-44C6-9550-E6D07C816761}" destId="{A3283BDB-1EA8-4B18-8252-C0406B32089B}" srcOrd="11" destOrd="0" presId="urn:microsoft.com/office/officeart/2005/8/layout/list1"/>
    <dgm:cxn modelId="{F1AF3954-6C45-4C61-B750-0BEF06A54CD5}" type="presParOf" srcId="{2334954E-653C-44C6-9550-E6D07C816761}" destId="{78A776B3-1926-4D59-996B-BF0CF0A86E7D}" srcOrd="12" destOrd="0" presId="urn:microsoft.com/office/officeart/2005/8/layout/list1"/>
    <dgm:cxn modelId="{755655B1-084A-4B08-AA49-F7FCEF82496D}" type="presParOf" srcId="{78A776B3-1926-4D59-996B-BF0CF0A86E7D}" destId="{2446D59E-90B3-4D31-8A2A-3DE7997CEA2C}" srcOrd="0" destOrd="0" presId="urn:microsoft.com/office/officeart/2005/8/layout/list1"/>
    <dgm:cxn modelId="{D1417752-373F-48D4-AA7B-15F8318DF945}" type="presParOf" srcId="{78A776B3-1926-4D59-996B-BF0CF0A86E7D}" destId="{EA165C8A-6740-4ED4-AE17-6DA090344EE4}" srcOrd="1" destOrd="0" presId="urn:microsoft.com/office/officeart/2005/8/layout/list1"/>
    <dgm:cxn modelId="{BCD52FD5-F251-471E-B3D1-74C26ED64B83}" type="presParOf" srcId="{2334954E-653C-44C6-9550-E6D07C816761}" destId="{62731EED-1416-4B33-8447-8AD6BE924755}" srcOrd="13" destOrd="0" presId="urn:microsoft.com/office/officeart/2005/8/layout/list1"/>
    <dgm:cxn modelId="{F1F0FD30-B418-4834-96A2-8387298AF4CD}" type="presParOf" srcId="{2334954E-653C-44C6-9550-E6D07C816761}" destId="{0C7BB469-1EDD-4C9F-AA29-930A9F60927F}" srcOrd="14" destOrd="0" presId="urn:microsoft.com/office/officeart/2005/8/layout/list1"/>
    <dgm:cxn modelId="{508B1E80-18C5-4C1F-9797-7EAA3225477C}" type="presParOf" srcId="{2334954E-653C-44C6-9550-E6D07C816761}" destId="{2E0A30EE-2667-4E77-8E0D-386800AA98E2}" srcOrd="15" destOrd="0" presId="urn:microsoft.com/office/officeart/2005/8/layout/list1"/>
    <dgm:cxn modelId="{6572F7AE-02BD-49A6-B591-59E22E6DBDCF}" type="presParOf" srcId="{2334954E-653C-44C6-9550-E6D07C816761}" destId="{AD991438-E9A9-4230-9D4F-15D4B40A3609}" srcOrd="16" destOrd="0" presId="urn:microsoft.com/office/officeart/2005/8/layout/list1"/>
    <dgm:cxn modelId="{03849583-3C1E-4D33-B6F3-50C57977B9A7}" type="presParOf" srcId="{AD991438-E9A9-4230-9D4F-15D4B40A3609}" destId="{A078B2CF-AA59-4730-B1EC-96BE5C7CFF16}" srcOrd="0" destOrd="0" presId="urn:microsoft.com/office/officeart/2005/8/layout/list1"/>
    <dgm:cxn modelId="{B045DCE3-4AF2-4905-968D-F086ED46A98A}" type="presParOf" srcId="{AD991438-E9A9-4230-9D4F-15D4B40A3609}" destId="{125D6E98-515D-424C-96BF-095E42732E7B}" srcOrd="1" destOrd="0" presId="urn:microsoft.com/office/officeart/2005/8/layout/list1"/>
    <dgm:cxn modelId="{7FF37497-A429-4195-9558-DFA8BF3C9CB0}" type="presParOf" srcId="{2334954E-653C-44C6-9550-E6D07C816761}" destId="{117B3A6D-4E6A-41CB-B638-76CCB95BA2E2}" srcOrd="17" destOrd="0" presId="urn:microsoft.com/office/officeart/2005/8/layout/list1"/>
    <dgm:cxn modelId="{3D15C580-98F2-426C-9F7F-C9048E886F21}" type="presParOf" srcId="{2334954E-653C-44C6-9550-E6D07C816761}" destId="{C603D0D5-0C6D-49FF-876A-8C1E3653EC56}" srcOrd="18" destOrd="0" presId="urn:microsoft.com/office/officeart/2005/8/layout/list1"/>
  </dgm:cxnLst>
  <dgm:bg/>
  <dgm:whole/>
</dgm:dataModel>
</file>

<file path=ppt/diagrams/data6.xml><?xml version="1.0" encoding="utf-8"?>
<dgm:dataModel xmlns:dgm="http://schemas.openxmlformats.org/drawingml/2006/diagram" xmlns:a="http://schemas.openxmlformats.org/drawingml/2006/main">
  <dgm:ptLst>
    <dgm:pt modelId="{C40A8E2D-66E7-4B0F-A5BB-DEC817B64C87}" type="doc">
      <dgm:prSet loTypeId="urn:microsoft.com/office/officeart/2005/8/layout/radial6" loCatId="cycle" qsTypeId="urn:microsoft.com/office/officeart/2005/8/quickstyle/simple1" qsCatId="simple" csTypeId="urn:microsoft.com/office/officeart/2005/8/colors/colorful5" csCatId="colorful" phldr="1"/>
      <dgm:spPr/>
      <dgm:t>
        <a:bodyPr/>
        <a:lstStyle/>
        <a:p>
          <a:endParaRPr lang="en-IE"/>
        </a:p>
      </dgm:t>
    </dgm:pt>
    <dgm:pt modelId="{450D9001-94A9-487F-BD03-2063437864FA}">
      <dgm:prSet phldrT="[Text]"/>
      <dgm:spPr/>
      <dgm:t>
        <a:bodyPr/>
        <a:lstStyle/>
        <a:p>
          <a:r>
            <a:rPr lang="en-IE" dirty="0" smtClean="0">
              <a:solidFill>
                <a:srgbClr val="002060"/>
              </a:solidFill>
            </a:rPr>
            <a:t>Chronic Diseases</a:t>
          </a:r>
          <a:endParaRPr lang="en-IE" dirty="0">
            <a:solidFill>
              <a:srgbClr val="002060"/>
            </a:solidFill>
          </a:endParaRPr>
        </a:p>
      </dgm:t>
    </dgm:pt>
    <dgm:pt modelId="{77CDB9A6-D13A-416B-877B-BB5BB81A7B4E}" type="parTrans" cxnId="{8F82224B-4DB1-4462-BD35-520D1F259522}">
      <dgm:prSet/>
      <dgm:spPr/>
      <dgm:t>
        <a:bodyPr/>
        <a:lstStyle/>
        <a:p>
          <a:endParaRPr lang="en-IE">
            <a:solidFill>
              <a:srgbClr val="002060"/>
            </a:solidFill>
          </a:endParaRPr>
        </a:p>
      </dgm:t>
    </dgm:pt>
    <dgm:pt modelId="{9C878DD4-8679-4454-A89A-931F63FD4C77}" type="sibTrans" cxnId="{8F82224B-4DB1-4462-BD35-520D1F259522}">
      <dgm:prSet/>
      <dgm:spPr/>
      <dgm:t>
        <a:bodyPr/>
        <a:lstStyle/>
        <a:p>
          <a:endParaRPr lang="en-IE">
            <a:solidFill>
              <a:srgbClr val="002060"/>
            </a:solidFill>
          </a:endParaRPr>
        </a:p>
      </dgm:t>
    </dgm:pt>
    <dgm:pt modelId="{9BEE8592-2AAE-46F6-A1B4-27E6EB53B9A7}">
      <dgm:prSet phldrT="[Text]"/>
      <dgm:spPr/>
      <dgm:t>
        <a:bodyPr/>
        <a:lstStyle/>
        <a:p>
          <a:r>
            <a:rPr lang="en-IE" dirty="0" smtClean="0">
              <a:solidFill>
                <a:srgbClr val="002060"/>
              </a:solidFill>
            </a:rPr>
            <a:t>Diabetes</a:t>
          </a:r>
          <a:endParaRPr lang="en-IE" dirty="0">
            <a:solidFill>
              <a:srgbClr val="002060"/>
            </a:solidFill>
          </a:endParaRPr>
        </a:p>
      </dgm:t>
    </dgm:pt>
    <dgm:pt modelId="{CCE91185-6F92-461E-A428-9E983298231D}" type="parTrans" cxnId="{096636F7-BE17-4768-A44D-50DDF4093B0E}">
      <dgm:prSet/>
      <dgm:spPr/>
      <dgm:t>
        <a:bodyPr/>
        <a:lstStyle/>
        <a:p>
          <a:endParaRPr lang="en-IE">
            <a:solidFill>
              <a:srgbClr val="002060"/>
            </a:solidFill>
          </a:endParaRPr>
        </a:p>
      </dgm:t>
    </dgm:pt>
    <dgm:pt modelId="{592B4569-B24E-4A38-8DDA-F537E8F0A1A5}" type="sibTrans" cxnId="{096636F7-BE17-4768-A44D-50DDF4093B0E}">
      <dgm:prSet/>
      <dgm:spPr/>
      <dgm:t>
        <a:bodyPr/>
        <a:lstStyle/>
        <a:p>
          <a:endParaRPr lang="en-IE">
            <a:solidFill>
              <a:srgbClr val="002060"/>
            </a:solidFill>
          </a:endParaRPr>
        </a:p>
      </dgm:t>
    </dgm:pt>
    <dgm:pt modelId="{CB2E769C-3D4E-4B47-9790-713D8C663C29}">
      <dgm:prSet phldrT="[Text]"/>
      <dgm:spPr/>
      <dgm:t>
        <a:bodyPr/>
        <a:lstStyle/>
        <a:p>
          <a:r>
            <a:rPr lang="en-IE" dirty="0" smtClean="0">
              <a:solidFill>
                <a:srgbClr val="002060"/>
              </a:solidFill>
            </a:rPr>
            <a:t>COPD</a:t>
          </a:r>
          <a:endParaRPr lang="en-IE" dirty="0">
            <a:solidFill>
              <a:srgbClr val="002060"/>
            </a:solidFill>
          </a:endParaRPr>
        </a:p>
      </dgm:t>
    </dgm:pt>
    <dgm:pt modelId="{D2B13859-7F69-4D58-938C-E92A31975E4B}" type="parTrans" cxnId="{31038C77-F489-4D2F-8C93-95964964EF10}">
      <dgm:prSet/>
      <dgm:spPr/>
      <dgm:t>
        <a:bodyPr/>
        <a:lstStyle/>
        <a:p>
          <a:endParaRPr lang="en-IE">
            <a:solidFill>
              <a:srgbClr val="002060"/>
            </a:solidFill>
          </a:endParaRPr>
        </a:p>
      </dgm:t>
    </dgm:pt>
    <dgm:pt modelId="{E48312E9-FE23-4B05-9660-C0C28B756117}" type="sibTrans" cxnId="{31038C77-F489-4D2F-8C93-95964964EF10}">
      <dgm:prSet/>
      <dgm:spPr/>
      <dgm:t>
        <a:bodyPr/>
        <a:lstStyle/>
        <a:p>
          <a:endParaRPr lang="en-IE">
            <a:solidFill>
              <a:srgbClr val="002060"/>
            </a:solidFill>
          </a:endParaRPr>
        </a:p>
      </dgm:t>
    </dgm:pt>
    <dgm:pt modelId="{C81C9027-BFE9-43A9-A626-28FC2DF77835}">
      <dgm:prSet phldrT="[Text]"/>
      <dgm:spPr/>
      <dgm:t>
        <a:bodyPr/>
        <a:lstStyle/>
        <a:p>
          <a:r>
            <a:rPr lang="en-IE" dirty="0" smtClean="0">
              <a:solidFill>
                <a:srgbClr val="002060"/>
              </a:solidFill>
            </a:rPr>
            <a:t>Ischaemic Heart Disease</a:t>
          </a:r>
          <a:endParaRPr lang="en-IE" dirty="0">
            <a:solidFill>
              <a:srgbClr val="002060"/>
            </a:solidFill>
          </a:endParaRPr>
        </a:p>
      </dgm:t>
    </dgm:pt>
    <dgm:pt modelId="{7638E5AE-0A17-41D0-9402-9F01075C6D2A}" type="parTrans" cxnId="{9090D89A-7A88-457A-9283-007C213B7DF7}">
      <dgm:prSet/>
      <dgm:spPr/>
      <dgm:t>
        <a:bodyPr/>
        <a:lstStyle/>
        <a:p>
          <a:endParaRPr lang="en-IE">
            <a:solidFill>
              <a:srgbClr val="002060"/>
            </a:solidFill>
          </a:endParaRPr>
        </a:p>
      </dgm:t>
    </dgm:pt>
    <dgm:pt modelId="{FB98213C-9DFA-4BDA-8F97-2B52F28414F6}" type="sibTrans" cxnId="{9090D89A-7A88-457A-9283-007C213B7DF7}">
      <dgm:prSet/>
      <dgm:spPr/>
      <dgm:t>
        <a:bodyPr/>
        <a:lstStyle/>
        <a:p>
          <a:endParaRPr lang="en-IE">
            <a:solidFill>
              <a:srgbClr val="002060"/>
            </a:solidFill>
          </a:endParaRPr>
        </a:p>
      </dgm:t>
    </dgm:pt>
    <dgm:pt modelId="{E3F5E984-E96A-40F8-9B5E-F634EEAFC968}">
      <dgm:prSet/>
      <dgm:spPr/>
      <dgm:t>
        <a:bodyPr/>
        <a:lstStyle/>
        <a:p>
          <a:r>
            <a:rPr lang="en-IE" dirty="0" smtClean="0">
              <a:solidFill>
                <a:srgbClr val="002060"/>
              </a:solidFill>
            </a:rPr>
            <a:t>Asthma</a:t>
          </a:r>
          <a:endParaRPr lang="en-IE" dirty="0">
            <a:solidFill>
              <a:srgbClr val="002060"/>
            </a:solidFill>
          </a:endParaRPr>
        </a:p>
      </dgm:t>
    </dgm:pt>
    <dgm:pt modelId="{7E3DE4ED-F531-478E-AC2F-2C714FC7F381}" type="parTrans" cxnId="{E48EC2F1-EAC1-44FB-BA58-56B818F6A409}">
      <dgm:prSet/>
      <dgm:spPr/>
      <dgm:t>
        <a:bodyPr/>
        <a:lstStyle/>
        <a:p>
          <a:endParaRPr lang="en-IE">
            <a:solidFill>
              <a:srgbClr val="002060"/>
            </a:solidFill>
          </a:endParaRPr>
        </a:p>
      </dgm:t>
    </dgm:pt>
    <dgm:pt modelId="{1A0555B1-A947-4DE6-BA14-76736ACBD450}" type="sibTrans" cxnId="{E48EC2F1-EAC1-44FB-BA58-56B818F6A409}">
      <dgm:prSet/>
      <dgm:spPr/>
      <dgm:t>
        <a:bodyPr/>
        <a:lstStyle/>
        <a:p>
          <a:endParaRPr lang="en-IE">
            <a:solidFill>
              <a:srgbClr val="002060"/>
            </a:solidFill>
          </a:endParaRPr>
        </a:p>
      </dgm:t>
    </dgm:pt>
    <dgm:pt modelId="{357C3696-140F-4BA8-99ED-0CC2A0CFE443}" type="pres">
      <dgm:prSet presAssocID="{C40A8E2D-66E7-4B0F-A5BB-DEC817B64C87}" presName="Name0" presStyleCnt="0">
        <dgm:presLayoutVars>
          <dgm:chMax val="1"/>
          <dgm:dir/>
          <dgm:animLvl val="ctr"/>
          <dgm:resizeHandles val="exact"/>
        </dgm:presLayoutVars>
      </dgm:prSet>
      <dgm:spPr/>
      <dgm:t>
        <a:bodyPr/>
        <a:lstStyle/>
        <a:p>
          <a:endParaRPr lang="en-IE"/>
        </a:p>
      </dgm:t>
    </dgm:pt>
    <dgm:pt modelId="{909D7CAE-2C84-4260-936B-B38725312268}" type="pres">
      <dgm:prSet presAssocID="{450D9001-94A9-487F-BD03-2063437864FA}" presName="centerShape" presStyleLbl="node0" presStyleIdx="0" presStyleCnt="1"/>
      <dgm:spPr/>
      <dgm:t>
        <a:bodyPr/>
        <a:lstStyle/>
        <a:p>
          <a:endParaRPr lang="en-IE"/>
        </a:p>
      </dgm:t>
    </dgm:pt>
    <dgm:pt modelId="{A9B57DBC-B9A8-48F3-B0BC-F74F6E3FECB2}" type="pres">
      <dgm:prSet presAssocID="{9BEE8592-2AAE-46F6-A1B4-27E6EB53B9A7}" presName="node" presStyleLbl="node1" presStyleIdx="0" presStyleCnt="4">
        <dgm:presLayoutVars>
          <dgm:bulletEnabled val="1"/>
        </dgm:presLayoutVars>
      </dgm:prSet>
      <dgm:spPr/>
      <dgm:t>
        <a:bodyPr/>
        <a:lstStyle/>
        <a:p>
          <a:endParaRPr lang="en-IE"/>
        </a:p>
      </dgm:t>
    </dgm:pt>
    <dgm:pt modelId="{E6EB1357-3DF6-4E2F-BE27-2D2861519BC7}" type="pres">
      <dgm:prSet presAssocID="{9BEE8592-2AAE-46F6-A1B4-27E6EB53B9A7}" presName="dummy" presStyleCnt="0"/>
      <dgm:spPr/>
      <dgm:t>
        <a:bodyPr/>
        <a:lstStyle/>
        <a:p>
          <a:endParaRPr lang="en-IE"/>
        </a:p>
      </dgm:t>
    </dgm:pt>
    <dgm:pt modelId="{9CE3C5A3-C7D7-4DD5-89C6-14FFA571A28B}" type="pres">
      <dgm:prSet presAssocID="{592B4569-B24E-4A38-8DDA-F537E8F0A1A5}" presName="sibTrans" presStyleLbl="sibTrans2D1" presStyleIdx="0" presStyleCnt="4"/>
      <dgm:spPr/>
      <dgm:t>
        <a:bodyPr/>
        <a:lstStyle/>
        <a:p>
          <a:endParaRPr lang="en-IE"/>
        </a:p>
      </dgm:t>
    </dgm:pt>
    <dgm:pt modelId="{54666720-F428-4A38-987B-2339C21202D1}" type="pres">
      <dgm:prSet presAssocID="{E3F5E984-E96A-40F8-9B5E-F634EEAFC968}" presName="node" presStyleLbl="node1" presStyleIdx="1" presStyleCnt="4">
        <dgm:presLayoutVars>
          <dgm:bulletEnabled val="1"/>
        </dgm:presLayoutVars>
      </dgm:prSet>
      <dgm:spPr/>
      <dgm:t>
        <a:bodyPr/>
        <a:lstStyle/>
        <a:p>
          <a:endParaRPr lang="en-IE"/>
        </a:p>
      </dgm:t>
    </dgm:pt>
    <dgm:pt modelId="{E16EE4CB-8B11-4AEC-ACE0-9C2B8733D8F5}" type="pres">
      <dgm:prSet presAssocID="{E3F5E984-E96A-40F8-9B5E-F634EEAFC968}" presName="dummy" presStyleCnt="0"/>
      <dgm:spPr/>
      <dgm:t>
        <a:bodyPr/>
        <a:lstStyle/>
        <a:p>
          <a:endParaRPr lang="en-IE"/>
        </a:p>
      </dgm:t>
    </dgm:pt>
    <dgm:pt modelId="{ECC07C84-8051-4F61-90AA-0CD5D4AC7DBB}" type="pres">
      <dgm:prSet presAssocID="{1A0555B1-A947-4DE6-BA14-76736ACBD450}" presName="sibTrans" presStyleLbl="sibTrans2D1" presStyleIdx="1" presStyleCnt="4"/>
      <dgm:spPr/>
      <dgm:t>
        <a:bodyPr/>
        <a:lstStyle/>
        <a:p>
          <a:endParaRPr lang="en-IE"/>
        </a:p>
      </dgm:t>
    </dgm:pt>
    <dgm:pt modelId="{07340F8F-FE30-4E37-B4FA-241E3A415C2B}" type="pres">
      <dgm:prSet presAssocID="{CB2E769C-3D4E-4B47-9790-713D8C663C29}" presName="node" presStyleLbl="node1" presStyleIdx="2" presStyleCnt="4">
        <dgm:presLayoutVars>
          <dgm:bulletEnabled val="1"/>
        </dgm:presLayoutVars>
      </dgm:prSet>
      <dgm:spPr/>
      <dgm:t>
        <a:bodyPr/>
        <a:lstStyle/>
        <a:p>
          <a:endParaRPr lang="en-IE"/>
        </a:p>
      </dgm:t>
    </dgm:pt>
    <dgm:pt modelId="{0AC1C000-E01D-4EFC-A7C4-FCBD015BFC81}" type="pres">
      <dgm:prSet presAssocID="{CB2E769C-3D4E-4B47-9790-713D8C663C29}" presName="dummy" presStyleCnt="0"/>
      <dgm:spPr/>
      <dgm:t>
        <a:bodyPr/>
        <a:lstStyle/>
        <a:p>
          <a:endParaRPr lang="en-IE"/>
        </a:p>
      </dgm:t>
    </dgm:pt>
    <dgm:pt modelId="{7F3EB328-9DA9-460F-AD6D-854AFF9AC410}" type="pres">
      <dgm:prSet presAssocID="{E48312E9-FE23-4B05-9660-C0C28B756117}" presName="sibTrans" presStyleLbl="sibTrans2D1" presStyleIdx="2" presStyleCnt="4"/>
      <dgm:spPr/>
      <dgm:t>
        <a:bodyPr/>
        <a:lstStyle/>
        <a:p>
          <a:endParaRPr lang="en-IE"/>
        </a:p>
      </dgm:t>
    </dgm:pt>
    <dgm:pt modelId="{5ED51BBF-4D00-4717-889E-AFEE865723D1}" type="pres">
      <dgm:prSet presAssocID="{C81C9027-BFE9-43A9-A626-28FC2DF77835}" presName="node" presStyleLbl="node1" presStyleIdx="3" presStyleCnt="4">
        <dgm:presLayoutVars>
          <dgm:bulletEnabled val="1"/>
        </dgm:presLayoutVars>
      </dgm:prSet>
      <dgm:spPr/>
      <dgm:t>
        <a:bodyPr/>
        <a:lstStyle/>
        <a:p>
          <a:endParaRPr lang="en-IE"/>
        </a:p>
      </dgm:t>
    </dgm:pt>
    <dgm:pt modelId="{23317B5E-72BF-45A0-B052-BF039200B240}" type="pres">
      <dgm:prSet presAssocID="{C81C9027-BFE9-43A9-A626-28FC2DF77835}" presName="dummy" presStyleCnt="0"/>
      <dgm:spPr/>
      <dgm:t>
        <a:bodyPr/>
        <a:lstStyle/>
        <a:p>
          <a:endParaRPr lang="en-IE"/>
        </a:p>
      </dgm:t>
    </dgm:pt>
    <dgm:pt modelId="{E7931650-7C16-472B-B786-BF9EF8672472}" type="pres">
      <dgm:prSet presAssocID="{FB98213C-9DFA-4BDA-8F97-2B52F28414F6}" presName="sibTrans" presStyleLbl="sibTrans2D1" presStyleIdx="3" presStyleCnt="4"/>
      <dgm:spPr/>
      <dgm:t>
        <a:bodyPr/>
        <a:lstStyle/>
        <a:p>
          <a:endParaRPr lang="en-IE"/>
        </a:p>
      </dgm:t>
    </dgm:pt>
  </dgm:ptLst>
  <dgm:cxnLst>
    <dgm:cxn modelId="{8F82224B-4DB1-4462-BD35-520D1F259522}" srcId="{C40A8E2D-66E7-4B0F-A5BB-DEC817B64C87}" destId="{450D9001-94A9-487F-BD03-2063437864FA}" srcOrd="0" destOrd="0" parTransId="{77CDB9A6-D13A-416B-877B-BB5BB81A7B4E}" sibTransId="{9C878DD4-8679-4454-A89A-931F63FD4C77}"/>
    <dgm:cxn modelId="{0A7D6A62-E4C8-4765-976F-B53D414389C4}" type="presOf" srcId="{9BEE8592-2AAE-46F6-A1B4-27E6EB53B9A7}" destId="{A9B57DBC-B9A8-48F3-B0BC-F74F6E3FECB2}" srcOrd="0" destOrd="0" presId="urn:microsoft.com/office/officeart/2005/8/layout/radial6"/>
    <dgm:cxn modelId="{CC78457D-FCB9-4045-97D2-A55E53B98609}" type="presOf" srcId="{C40A8E2D-66E7-4B0F-A5BB-DEC817B64C87}" destId="{357C3696-140F-4BA8-99ED-0CC2A0CFE443}" srcOrd="0" destOrd="0" presId="urn:microsoft.com/office/officeart/2005/8/layout/radial6"/>
    <dgm:cxn modelId="{F29DBF0D-3568-41B3-BA5F-3219454F2F41}" type="presOf" srcId="{C81C9027-BFE9-43A9-A626-28FC2DF77835}" destId="{5ED51BBF-4D00-4717-889E-AFEE865723D1}" srcOrd="0" destOrd="0" presId="urn:microsoft.com/office/officeart/2005/8/layout/radial6"/>
    <dgm:cxn modelId="{E2A05274-E8A7-4E9D-B828-193791F78040}" type="presOf" srcId="{FB98213C-9DFA-4BDA-8F97-2B52F28414F6}" destId="{E7931650-7C16-472B-B786-BF9EF8672472}" srcOrd="0" destOrd="0" presId="urn:microsoft.com/office/officeart/2005/8/layout/radial6"/>
    <dgm:cxn modelId="{31038C77-F489-4D2F-8C93-95964964EF10}" srcId="{450D9001-94A9-487F-BD03-2063437864FA}" destId="{CB2E769C-3D4E-4B47-9790-713D8C663C29}" srcOrd="2" destOrd="0" parTransId="{D2B13859-7F69-4D58-938C-E92A31975E4B}" sibTransId="{E48312E9-FE23-4B05-9660-C0C28B756117}"/>
    <dgm:cxn modelId="{096636F7-BE17-4768-A44D-50DDF4093B0E}" srcId="{450D9001-94A9-487F-BD03-2063437864FA}" destId="{9BEE8592-2AAE-46F6-A1B4-27E6EB53B9A7}" srcOrd="0" destOrd="0" parTransId="{CCE91185-6F92-461E-A428-9E983298231D}" sibTransId="{592B4569-B24E-4A38-8DDA-F537E8F0A1A5}"/>
    <dgm:cxn modelId="{E48EC2F1-EAC1-44FB-BA58-56B818F6A409}" srcId="{450D9001-94A9-487F-BD03-2063437864FA}" destId="{E3F5E984-E96A-40F8-9B5E-F634EEAFC968}" srcOrd="1" destOrd="0" parTransId="{7E3DE4ED-F531-478E-AC2F-2C714FC7F381}" sibTransId="{1A0555B1-A947-4DE6-BA14-76736ACBD450}"/>
    <dgm:cxn modelId="{60A6DE01-4F75-43AA-A4CC-37C15F8CF0FD}" type="presOf" srcId="{450D9001-94A9-487F-BD03-2063437864FA}" destId="{909D7CAE-2C84-4260-936B-B38725312268}" srcOrd="0" destOrd="0" presId="urn:microsoft.com/office/officeart/2005/8/layout/radial6"/>
    <dgm:cxn modelId="{1A36E8FA-0B68-4D35-BC4C-C0E52C2FFEED}" type="presOf" srcId="{1A0555B1-A947-4DE6-BA14-76736ACBD450}" destId="{ECC07C84-8051-4F61-90AA-0CD5D4AC7DBB}" srcOrd="0" destOrd="0" presId="urn:microsoft.com/office/officeart/2005/8/layout/radial6"/>
    <dgm:cxn modelId="{021C3826-26AF-4EF3-9D89-391D0B6D98F4}" type="presOf" srcId="{CB2E769C-3D4E-4B47-9790-713D8C663C29}" destId="{07340F8F-FE30-4E37-B4FA-241E3A415C2B}" srcOrd="0" destOrd="0" presId="urn:microsoft.com/office/officeart/2005/8/layout/radial6"/>
    <dgm:cxn modelId="{8CC05F6A-53B4-443A-A634-8AD2128137E8}" type="presOf" srcId="{E48312E9-FE23-4B05-9660-C0C28B756117}" destId="{7F3EB328-9DA9-460F-AD6D-854AFF9AC410}" srcOrd="0" destOrd="0" presId="urn:microsoft.com/office/officeart/2005/8/layout/radial6"/>
    <dgm:cxn modelId="{E44C861E-2408-462A-A855-04146AF4EC2C}" type="presOf" srcId="{592B4569-B24E-4A38-8DDA-F537E8F0A1A5}" destId="{9CE3C5A3-C7D7-4DD5-89C6-14FFA571A28B}" srcOrd="0" destOrd="0" presId="urn:microsoft.com/office/officeart/2005/8/layout/radial6"/>
    <dgm:cxn modelId="{EF4C52AC-2AA8-45CB-9366-0D3234CEDAE1}" type="presOf" srcId="{E3F5E984-E96A-40F8-9B5E-F634EEAFC968}" destId="{54666720-F428-4A38-987B-2339C21202D1}" srcOrd="0" destOrd="0" presId="urn:microsoft.com/office/officeart/2005/8/layout/radial6"/>
    <dgm:cxn modelId="{9090D89A-7A88-457A-9283-007C213B7DF7}" srcId="{450D9001-94A9-487F-BD03-2063437864FA}" destId="{C81C9027-BFE9-43A9-A626-28FC2DF77835}" srcOrd="3" destOrd="0" parTransId="{7638E5AE-0A17-41D0-9402-9F01075C6D2A}" sibTransId="{FB98213C-9DFA-4BDA-8F97-2B52F28414F6}"/>
    <dgm:cxn modelId="{274E1E76-5C1D-4956-8F85-E8485376C1AC}" type="presParOf" srcId="{357C3696-140F-4BA8-99ED-0CC2A0CFE443}" destId="{909D7CAE-2C84-4260-936B-B38725312268}" srcOrd="0" destOrd="0" presId="urn:microsoft.com/office/officeart/2005/8/layout/radial6"/>
    <dgm:cxn modelId="{3BB04992-D476-4BDD-967B-B5DC3B98F520}" type="presParOf" srcId="{357C3696-140F-4BA8-99ED-0CC2A0CFE443}" destId="{A9B57DBC-B9A8-48F3-B0BC-F74F6E3FECB2}" srcOrd="1" destOrd="0" presId="urn:microsoft.com/office/officeart/2005/8/layout/radial6"/>
    <dgm:cxn modelId="{3B686D4A-45AF-423D-A115-9E018FD11617}" type="presParOf" srcId="{357C3696-140F-4BA8-99ED-0CC2A0CFE443}" destId="{E6EB1357-3DF6-4E2F-BE27-2D2861519BC7}" srcOrd="2" destOrd="0" presId="urn:microsoft.com/office/officeart/2005/8/layout/radial6"/>
    <dgm:cxn modelId="{E1071E7C-1E55-4FCC-9666-3586EB3CE941}" type="presParOf" srcId="{357C3696-140F-4BA8-99ED-0CC2A0CFE443}" destId="{9CE3C5A3-C7D7-4DD5-89C6-14FFA571A28B}" srcOrd="3" destOrd="0" presId="urn:microsoft.com/office/officeart/2005/8/layout/radial6"/>
    <dgm:cxn modelId="{39D1C372-8FEA-4AB5-BBC1-8B46105ACB2E}" type="presParOf" srcId="{357C3696-140F-4BA8-99ED-0CC2A0CFE443}" destId="{54666720-F428-4A38-987B-2339C21202D1}" srcOrd="4" destOrd="0" presId="urn:microsoft.com/office/officeart/2005/8/layout/radial6"/>
    <dgm:cxn modelId="{D8E2B00F-2E59-4D14-A24C-8C5AC3C6EC3E}" type="presParOf" srcId="{357C3696-140F-4BA8-99ED-0CC2A0CFE443}" destId="{E16EE4CB-8B11-4AEC-ACE0-9C2B8733D8F5}" srcOrd="5" destOrd="0" presId="urn:microsoft.com/office/officeart/2005/8/layout/radial6"/>
    <dgm:cxn modelId="{52A7F80C-3895-47D0-8436-08C9BB5C708E}" type="presParOf" srcId="{357C3696-140F-4BA8-99ED-0CC2A0CFE443}" destId="{ECC07C84-8051-4F61-90AA-0CD5D4AC7DBB}" srcOrd="6" destOrd="0" presId="urn:microsoft.com/office/officeart/2005/8/layout/radial6"/>
    <dgm:cxn modelId="{57D6F0EA-2B0F-4D33-8FA5-242D2D0D9003}" type="presParOf" srcId="{357C3696-140F-4BA8-99ED-0CC2A0CFE443}" destId="{07340F8F-FE30-4E37-B4FA-241E3A415C2B}" srcOrd="7" destOrd="0" presId="urn:microsoft.com/office/officeart/2005/8/layout/radial6"/>
    <dgm:cxn modelId="{6226A6E7-854D-4EA6-9F75-91D7478E6661}" type="presParOf" srcId="{357C3696-140F-4BA8-99ED-0CC2A0CFE443}" destId="{0AC1C000-E01D-4EFC-A7C4-FCBD015BFC81}" srcOrd="8" destOrd="0" presId="urn:microsoft.com/office/officeart/2005/8/layout/radial6"/>
    <dgm:cxn modelId="{69FC1DBE-8396-46E4-8F4B-556F0AF52B47}" type="presParOf" srcId="{357C3696-140F-4BA8-99ED-0CC2A0CFE443}" destId="{7F3EB328-9DA9-460F-AD6D-854AFF9AC410}" srcOrd="9" destOrd="0" presId="urn:microsoft.com/office/officeart/2005/8/layout/radial6"/>
    <dgm:cxn modelId="{C0F6C129-6FA9-4631-80BF-CACE274DA9D1}" type="presParOf" srcId="{357C3696-140F-4BA8-99ED-0CC2A0CFE443}" destId="{5ED51BBF-4D00-4717-889E-AFEE865723D1}" srcOrd="10" destOrd="0" presId="urn:microsoft.com/office/officeart/2005/8/layout/radial6"/>
    <dgm:cxn modelId="{B8245F19-0044-4EA1-8B47-D2A97391162D}" type="presParOf" srcId="{357C3696-140F-4BA8-99ED-0CC2A0CFE443}" destId="{23317B5E-72BF-45A0-B052-BF039200B240}" srcOrd="11" destOrd="0" presId="urn:microsoft.com/office/officeart/2005/8/layout/radial6"/>
    <dgm:cxn modelId="{53E816C8-C750-4B47-AFF9-A54E946A6137}" type="presParOf" srcId="{357C3696-140F-4BA8-99ED-0CC2A0CFE443}" destId="{E7931650-7C16-472B-B786-BF9EF8672472}" srcOrd="12" destOrd="0" presId="urn:microsoft.com/office/officeart/2005/8/layout/radial6"/>
  </dgm:cxnLst>
  <dgm:bg/>
  <dgm:whole/>
</dgm:dataModel>
</file>

<file path=ppt/diagrams/data7.xml><?xml version="1.0" encoding="utf-8"?>
<dgm:dataModel xmlns:dgm="http://schemas.openxmlformats.org/drawingml/2006/diagram" xmlns:a="http://schemas.openxmlformats.org/drawingml/2006/main">
  <dgm:ptLst>
    <dgm:pt modelId="{F0683C5F-3826-4518-BDC0-30995F60A4B5}" type="doc">
      <dgm:prSet loTypeId="urn:microsoft.com/office/officeart/2005/8/layout/pList2" loCatId="list" qsTypeId="urn:microsoft.com/office/officeart/2005/8/quickstyle/simple1" qsCatId="simple" csTypeId="urn:microsoft.com/office/officeart/2005/8/colors/colorful5" csCatId="colorful" phldr="1"/>
      <dgm:spPr/>
    </dgm:pt>
    <dgm:pt modelId="{A158DC52-9283-4CD7-97C1-0689244C640C}">
      <dgm:prSet phldrT="[Text]" custT="1"/>
      <dgm:spPr/>
      <dgm:t>
        <a:bodyPr/>
        <a:lstStyle/>
        <a:p>
          <a:pPr algn="ctr">
            <a:lnSpc>
              <a:spcPct val="100000"/>
            </a:lnSpc>
            <a:spcAft>
              <a:spcPts val="0"/>
            </a:spcAft>
          </a:pPr>
          <a:r>
            <a:rPr lang="en-IE" sz="1900" dirty="0" smtClean="0">
              <a:solidFill>
                <a:schemeClr val="tx1"/>
              </a:solidFill>
              <a:latin typeface="+mn-lt"/>
              <a:ea typeface="Tahoma" pitchFamily="34" charset="0"/>
              <a:cs typeface="Tahoma" pitchFamily="34" charset="0"/>
            </a:rPr>
            <a:t>Integrated</a:t>
          </a:r>
        </a:p>
        <a:p>
          <a:pPr algn="ctr">
            <a:lnSpc>
              <a:spcPct val="100000"/>
            </a:lnSpc>
            <a:spcAft>
              <a:spcPts val="0"/>
            </a:spcAft>
          </a:pPr>
          <a:r>
            <a:rPr lang="en-IE" sz="1900" dirty="0" smtClean="0">
              <a:solidFill>
                <a:schemeClr val="tx1"/>
              </a:solidFill>
              <a:latin typeface="+mn-lt"/>
              <a:ea typeface="Tahoma" pitchFamily="34" charset="0"/>
              <a:cs typeface="Tahoma" pitchFamily="34" charset="0"/>
            </a:rPr>
            <a:t>Model</a:t>
          </a:r>
        </a:p>
        <a:p>
          <a:pPr algn="ctr">
            <a:lnSpc>
              <a:spcPct val="100000"/>
            </a:lnSpc>
            <a:spcAft>
              <a:spcPts val="0"/>
            </a:spcAft>
          </a:pPr>
          <a:r>
            <a:rPr lang="en-IE" sz="1900" dirty="0" smtClean="0">
              <a:solidFill>
                <a:schemeClr val="tx1"/>
              </a:solidFill>
              <a:latin typeface="+mn-lt"/>
              <a:ea typeface="Tahoma" pitchFamily="34" charset="0"/>
              <a:cs typeface="Tahoma" pitchFamily="34" charset="0"/>
            </a:rPr>
            <a:t>of</a:t>
          </a:r>
        </a:p>
        <a:p>
          <a:pPr algn="ctr">
            <a:lnSpc>
              <a:spcPct val="100000"/>
            </a:lnSpc>
            <a:spcAft>
              <a:spcPts val="0"/>
            </a:spcAft>
          </a:pPr>
          <a:r>
            <a:rPr lang="en-IE" sz="1900" dirty="0" smtClean="0">
              <a:solidFill>
                <a:schemeClr val="tx1"/>
              </a:solidFill>
              <a:latin typeface="+mn-lt"/>
              <a:ea typeface="Tahoma" pitchFamily="34" charset="0"/>
              <a:cs typeface="Tahoma" pitchFamily="34" charset="0"/>
            </a:rPr>
            <a:t>Care</a:t>
          </a:r>
          <a:endParaRPr lang="en-IE" sz="1900" dirty="0">
            <a:solidFill>
              <a:schemeClr val="tx1"/>
            </a:solidFill>
            <a:latin typeface="+mn-lt"/>
            <a:ea typeface="Tahoma" pitchFamily="34" charset="0"/>
            <a:cs typeface="Tahoma" pitchFamily="34" charset="0"/>
          </a:endParaRPr>
        </a:p>
      </dgm:t>
    </dgm:pt>
    <dgm:pt modelId="{5FDBB9C4-A8D9-4FE9-B44C-B298BDC3BF00}" type="parTrans" cxnId="{DD967FA2-CDF0-4ED4-91B4-290B6B3ACBE9}">
      <dgm:prSet/>
      <dgm:spPr/>
      <dgm:t>
        <a:bodyPr/>
        <a:lstStyle/>
        <a:p>
          <a:endParaRPr lang="en-IE">
            <a:solidFill>
              <a:srgbClr val="002060"/>
            </a:solidFill>
          </a:endParaRPr>
        </a:p>
      </dgm:t>
    </dgm:pt>
    <dgm:pt modelId="{0DBDBAC6-B92C-471B-AA4D-E51D8657B468}" type="sibTrans" cxnId="{DD967FA2-CDF0-4ED4-91B4-290B6B3ACBE9}">
      <dgm:prSet/>
      <dgm:spPr/>
      <dgm:t>
        <a:bodyPr/>
        <a:lstStyle/>
        <a:p>
          <a:endParaRPr lang="en-IE">
            <a:solidFill>
              <a:srgbClr val="002060"/>
            </a:solidFill>
          </a:endParaRPr>
        </a:p>
      </dgm:t>
    </dgm:pt>
    <dgm:pt modelId="{0C342DA9-9A83-4166-9093-3BC2D08CC4AD}">
      <dgm:prSet phldrT="[Text]" custT="1"/>
      <dgm:spPr/>
      <dgm:t>
        <a:bodyPr/>
        <a:lstStyle/>
        <a:p>
          <a:pPr algn="ctr">
            <a:lnSpc>
              <a:spcPct val="100000"/>
            </a:lnSpc>
            <a:spcAft>
              <a:spcPts val="0"/>
            </a:spcAft>
          </a:pPr>
          <a:r>
            <a:rPr lang="en-IE" sz="1900" dirty="0" smtClean="0">
              <a:solidFill>
                <a:schemeClr val="tx1"/>
              </a:solidFill>
              <a:latin typeface="+mn-lt"/>
              <a:ea typeface="Tahoma" pitchFamily="34" charset="0"/>
              <a:cs typeface="Tahoma" pitchFamily="34" charset="0"/>
            </a:rPr>
            <a:t>Development of Disease Registries</a:t>
          </a:r>
        </a:p>
        <a:p>
          <a:pPr algn="ctr">
            <a:lnSpc>
              <a:spcPct val="100000"/>
            </a:lnSpc>
            <a:spcAft>
              <a:spcPts val="0"/>
            </a:spcAft>
          </a:pPr>
          <a:r>
            <a:rPr lang="en-IE" sz="1900" dirty="0" smtClean="0">
              <a:solidFill>
                <a:schemeClr val="tx1"/>
              </a:solidFill>
              <a:latin typeface="+mn-lt"/>
              <a:ea typeface="Tahoma" pitchFamily="34" charset="0"/>
              <a:cs typeface="Tahoma" pitchFamily="34" charset="0"/>
            </a:rPr>
            <a:t>&amp;</a:t>
          </a:r>
        </a:p>
        <a:p>
          <a:pPr algn="ctr">
            <a:lnSpc>
              <a:spcPct val="100000"/>
            </a:lnSpc>
            <a:spcAft>
              <a:spcPts val="0"/>
            </a:spcAft>
          </a:pPr>
          <a:r>
            <a:rPr lang="en-IE" sz="1900" dirty="0" smtClean="0">
              <a:solidFill>
                <a:schemeClr val="tx1"/>
              </a:solidFill>
              <a:latin typeface="+mn-lt"/>
              <a:ea typeface="Tahoma" pitchFamily="34" charset="0"/>
              <a:cs typeface="Tahoma" pitchFamily="34" charset="0"/>
            </a:rPr>
            <a:t>Risk Stratification</a:t>
          </a:r>
          <a:endParaRPr lang="en-IE" sz="1900" dirty="0">
            <a:solidFill>
              <a:schemeClr val="tx1"/>
            </a:solidFill>
            <a:latin typeface="+mn-lt"/>
            <a:ea typeface="Tahoma" pitchFamily="34" charset="0"/>
            <a:cs typeface="Tahoma" pitchFamily="34" charset="0"/>
          </a:endParaRPr>
        </a:p>
      </dgm:t>
    </dgm:pt>
    <dgm:pt modelId="{B8EB5770-B111-482D-8827-F1C2016D680A}" type="parTrans" cxnId="{556742F8-8D9A-409A-AC16-E83369DF32F9}">
      <dgm:prSet/>
      <dgm:spPr/>
      <dgm:t>
        <a:bodyPr/>
        <a:lstStyle/>
        <a:p>
          <a:endParaRPr lang="en-IE">
            <a:solidFill>
              <a:srgbClr val="002060"/>
            </a:solidFill>
          </a:endParaRPr>
        </a:p>
      </dgm:t>
    </dgm:pt>
    <dgm:pt modelId="{69ED3155-B881-48A5-9535-C71001469166}" type="sibTrans" cxnId="{556742F8-8D9A-409A-AC16-E83369DF32F9}">
      <dgm:prSet/>
      <dgm:spPr/>
      <dgm:t>
        <a:bodyPr/>
        <a:lstStyle/>
        <a:p>
          <a:endParaRPr lang="en-IE">
            <a:solidFill>
              <a:srgbClr val="002060"/>
            </a:solidFill>
          </a:endParaRPr>
        </a:p>
      </dgm:t>
    </dgm:pt>
    <dgm:pt modelId="{36D4313A-3BF2-4E9B-8924-D84AD1965025}">
      <dgm:prSet phldrT="[Text]" custT="1"/>
      <dgm:spPr/>
      <dgm:t>
        <a:bodyPr/>
        <a:lstStyle/>
        <a:p>
          <a:pPr algn="ctr">
            <a:lnSpc>
              <a:spcPct val="100000"/>
            </a:lnSpc>
            <a:spcAft>
              <a:spcPts val="0"/>
            </a:spcAft>
          </a:pPr>
          <a:r>
            <a:rPr lang="en-IE" sz="1900" dirty="0" smtClean="0">
              <a:solidFill>
                <a:schemeClr val="tx1"/>
              </a:solidFill>
              <a:latin typeface="+mn-lt"/>
              <a:ea typeface="Tahoma" pitchFamily="34" charset="0"/>
              <a:cs typeface="Tahoma" pitchFamily="34" charset="0"/>
            </a:rPr>
            <a:t>Supported</a:t>
          </a:r>
        </a:p>
        <a:p>
          <a:pPr algn="ctr">
            <a:lnSpc>
              <a:spcPct val="100000"/>
            </a:lnSpc>
            <a:spcAft>
              <a:spcPts val="0"/>
            </a:spcAft>
          </a:pPr>
          <a:r>
            <a:rPr lang="en-IE" sz="1900" dirty="0" smtClean="0">
              <a:solidFill>
                <a:schemeClr val="tx1"/>
              </a:solidFill>
              <a:latin typeface="+mn-lt"/>
              <a:ea typeface="Tahoma" pitchFamily="34" charset="0"/>
              <a:cs typeface="Tahoma" pitchFamily="34" charset="0"/>
            </a:rPr>
            <a:t>Self-</a:t>
          </a:r>
        </a:p>
        <a:p>
          <a:pPr algn="ctr">
            <a:lnSpc>
              <a:spcPct val="100000"/>
            </a:lnSpc>
            <a:spcAft>
              <a:spcPts val="0"/>
            </a:spcAft>
          </a:pPr>
          <a:r>
            <a:rPr lang="en-IE" sz="1900" dirty="0" smtClean="0">
              <a:solidFill>
                <a:schemeClr val="tx1"/>
              </a:solidFill>
              <a:latin typeface="+mn-lt"/>
              <a:ea typeface="Tahoma" pitchFamily="34" charset="0"/>
              <a:cs typeface="Tahoma" pitchFamily="34" charset="0"/>
            </a:rPr>
            <a:t>Management</a:t>
          </a:r>
        </a:p>
      </dgm:t>
    </dgm:pt>
    <dgm:pt modelId="{9DDE0361-1E10-4800-9BD4-C65B94FB790C}" type="parTrans" cxnId="{FC3D5AB3-1A2C-4DDF-BCB9-0EC7767DD874}">
      <dgm:prSet/>
      <dgm:spPr/>
      <dgm:t>
        <a:bodyPr/>
        <a:lstStyle/>
        <a:p>
          <a:endParaRPr lang="en-IE">
            <a:solidFill>
              <a:srgbClr val="002060"/>
            </a:solidFill>
          </a:endParaRPr>
        </a:p>
      </dgm:t>
    </dgm:pt>
    <dgm:pt modelId="{7B5D1A2E-5A19-476E-80AD-2182A3E9EAB7}" type="sibTrans" cxnId="{FC3D5AB3-1A2C-4DDF-BCB9-0EC7767DD874}">
      <dgm:prSet/>
      <dgm:spPr/>
      <dgm:t>
        <a:bodyPr/>
        <a:lstStyle/>
        <a:p>
          <a:endParaRPr lang="en-IE">
            <a:solidFill>
              <a:srgbClr val="002060"/>
            </a:solidFill>
          </a:endParaRPr>
        </a:p>
      </dgm:t>
    </dgm:pt>
    <dgm:pt modelId="{8F0F3F64-649E-4952-AB2E-687F64001E3A}">
      <dgm:prSet custT="1"/>
      <dgm:spPr/>
      <dgm:t>
        <a:bodyPr/>
        <a:lstStyle/>
        <a:p>
          <a:pPr algn="ctr">
            <a:lnSpc>
              <a:spcPct val="90000"/>
            </a:lnSpc>
            <a:spcAft>
              <a:spcPct val="15000"/>
            </a:spcAft>
          </a:pPr>
          <a:endParaRPr lang="en-IE" sz="1900" dirty="0">
            <a:solidFill>
              <a:srgbClr val="002060"/>
            </a:solidFill>
          </a:endParaRPr>
        </a:p>
      </dgm:t>
    </dgm:pt>
    <dgm:pt modelId="{08E1C6F7-B761-46A9-A44D-DB4B13D270E1}" type="parTrans" cxnId="{F334E94D-B6F5-40B7-AF2E-E3E693253155}">
      <dgm:prSet/>
      <dgm:spPr/>
      <dgm:t>
        <a:bodyPr/>
        <a:lstStyle/>
        <a:p>
          <a:endParaRPr lang="en-IE">
            <a:solidFill>
              <a:srgbClr val="002060"/>
            </a:solidFill>
          </a:endParaRPr>
        </a:p>
      </dgm:t>
    </dgm:pt>
    <dgm:pt modelId="{F640B22D-6009-4801-9D07-B997D062E9C7}" type="sibTrans" cxnId="{F334E94D-B6F5-40B7-AF2E-E3E693253155}">
      <dgm:prSet/>
      <dgm:spPr/>
      <dgm:t>
        <a:bodyPr/>
        <a:lstStyle/>
        <a:p>
          <a:endParaRPr lang="en-IE">
            <a:solidFill>
              <a:srgbClr val="002060"/>
            </a:solidFill>
          </a:endParaRPr>
        </a:p>
      </dgm:t>
    </dgm:pt>
    <dgm:pt modelId="{D772A7D7-B5CF-4C6F-BAD6-55524C0A8D36}">
      <dgm:prSet custT="1"/>
      <dgm:spPr/>
      <dgm:t>
        <a:bodyPr/>
        <a:lstStyle/>
        <a:p>
          <a:pPr algn="ctr">
            <a:lnSpc>
              <a:spcPct val="100000"/>
            </a:lnSpc>
            <a:spcAft>
              <a:spcPts val="0"/>
            </a:spcAft>
          </a:pPr>
          <a:r>
            <a:rPr lang="en-IE" sz="1900" dirty="0" smtClean="0">
              <a:solidFill>
                <a:schemeClr val="tx1"/>
              </a:solidFill>
              <a:latin typeface="+mn-lt"/>
              <a:ea typeface="Tahoma" pitchFamily="34" charset="0"/>
              <a:cs typeface="Tahoma" pitchFamily="34" charset="0"/>
            </a:rPr>
            <a:t>Integrated</a:t>
          </a:r>
        </a:p>
        <a:p>
          <a:pPr algn="ctr">
            <a:lnSpc>
              <a:spcPct val="100000"/>
            </a:lnSpc>
            <a:spcAft>
              <a:spcPts val="0"/>
            </a:spcAft>
          </a:pPr>
          <a:r>
            <a:rPr lang="en-IE" sz="1900" dirty="0" smtClean="0">
              <a:solidFill>
                <a:schemeClr val="tx1"/>
              </a:solidFill>
              <a:latin typeface="+mn-lt"/>
              <a:ea typeface="Tahoma" pitchFamily="34" charset="0"/>
              <a:cs typeface="Tahoma" pitchFamily="34" charset="0"/>
            </a:rPr>
            <a:t>Care </a:t>
          </a:r>
        </a:p>
        <a:p>
          <a:pPr algn="ctr">
            <a:lnSpc>
              <a:spcPct val="100000"/>
            </a:lnSpc>
            <a:spcAft>
              <a:spcPts val="0"/>
            </a:spcAft>
          </a:pPr>
          <a:r>
            <a:rPr lang="en-IE" sz="1900" dirty="0" smtClean="0">
              <a:solidFill>
                <a:schemeClr val="tx1"/>
              </a:solidFill>
              <a:latin typeface="+mn-lt"/>
              <a:ea typeface="Tahoma" pitchFamily="34" charset="0"/>
              <a:cs typeface="Tahoma" pitchFamily="34" charset="0"/>
            </a:rPr>
            <a:t>Patient</a:t>
          </a:r>
        </a:p>
        <a:p>
          <a:pPr algn="ctr">
            <a:lnSpc>
              <a:spcPct val="100000"/>
            </a:lnSpc>
            <a:spcAft>
              <a:spcPts val="0"/>
            </a:spcAft>
          </a:pPr>
          <a:r>
            <a:rPr lang="en-IE" sz="1900" dirty="0" smtClean="0">
              <a:solidFill>
                <a:schemeClr val="tx1"/>
              </a:solidFill>
              <a:latin typeface="+mn-lt"/>
              <a:ea typeface="Tahoma" pitchFamily="34" charset="0"/>
              <a:cs typeface="Tahoma" pitchFamily="34" charset="0"/>
            </a:rPr>
            <a:t>Pathways</a:t>
          </a:r>
          <a:endParaRPr lang="en-IE" sz="1900" dirty="0">
            <a:solidFill>
              <a:schemeClr val="tx1"/>
            </a:solidFill>
            <a:latin typeface="+mn-lt"/>
            <a:ea typeface="Tahoma" pitchFamily="34" charset="0"/>
            <a:cs typeface="Tahoma" pitchFamily="34" charset="0"/>
          </a:endParaRPr>
        </a:p>
      </dgm:t>
    </dgm:pt>
    <dgm:pt modelId="{907FD13C-8020-418A-9CD9-8620678BA407}" type="parTrans" cxnId="{F2B734AD-DE5E-4344-A56C-65921F3C4595}">
      <dgm:prSet/>
      <dgm:spPr/>
      <dgm:t>
        <a:bodyPr/>
        <a:lstStyle/>
        <a:p>
          <a:endParaRPr lang="en-IE">
            <a:solidFill>
              <a:srgbClr val="002060"/>
            </a:solidFill>
          </a:endParaRPr>
        </a:p>
      </dgm:t>
    </dgm:pt>
    <dgm:pt modelId="{68FFD06C-04AF-4FE0-8B89-57A5B43E46E3}" type="sibTrans" cxnId="{F2B734AD-DE5E-4344-A56C-65921F3C4595}">
      <dgm:prSet/>
      <dgm:spPr/>
      <dgm:t>
        <a:bodyPr/>
        <a:lstStyle/>
        <a:p>
          <a:endParaRPr lang="en-IE">
            <a:solidFill>
              <a:srgbClr val="002060"/>
            </a:solidFill>
          </a:endParaRPr>
        </a:p>
      </dgm:t>
    </dgm:pt>
    <dgm:pt modelId="{91B8F8C1-DA9E-4165-8C9E-1E0A56E17637}" type="pres">
      <dgm:prSet presAssocID="{F0683C5F-3826-4518-BDC0-30995F60A4B5}" presName="Name0" presStyleCnt="0">
        <dgm:presLayoutVars>
          <dgm:dir/>
          <dgm:resizeHandles val="exact"/>
        </dgm:presLayoutVars>
      </dgm:prSet>
      <dgm:spPr/>
    </dgm:pt>
    <dgm:pt modelId="{808073B2-EA73-4F91-A684-ED187FFBEA05}" type="pres">
      <dgm:prSet presAssocID="{F0683C5F-3826-4518-BDC0-30995F60A4B5}" presName="bkgdShp" presStyleLbl="alignAccFollowNode1" presStyleIdx="0" presStyleCnt="1"/>
      <dgm:spPr/>
    </dgm:pt>
    <dgm:pt modelId="{A571E60B-988E-4BC4-AAB1-039340A88724}" type="pres">
      <dgm:prSet presAssocID="{F0683C5F-3826-4518-BDC0-30995F60A4B5}" presName="linComp" presStyleCnt="0"/>
      <dgm:spPr/>
    </dgm:pt>
    <dgm:pt modelId="{9888FBB1-0A4E-4804-97F4-605DA78C332A}" type="pres">
      <dgm:prSet presAssocID="{A158DC52-9283-4CD7-97C1-0689244C640C}" presName="compNode" presStyleCnt="0"/>
      <dgm:spPr/>
    </dgm:pt>
    <dgm:pt modelId="{C073A916-E3D4-4B03-BCF5-369DECE8725F}" type="pres">
      <dgm:prSet presAssocID="{A158DC52-9283-4CD7-97C1-0689244C640C}" presName="node" presStyleLbl="node1" presStyleIdx="0" presStyleCnt="4" custScaleY="76400" custLinFactNeighborY="-10375">
        <dgm:presLayoutVars>
          <dgm:bulletEnabled val="1"/>
        </dgm:presLayoutVars>
      </dgm:prSet>
      <dgm:spPr/>
      <dgm:t>
        <a:bodyPr/>
        <a:lstStyle/>
        <a:p>
          <a:endParaRPr lang="en-IE"/>
        </a:p>
      </dgm:t>
    </dgm:pt>
    <dgm:pt modelId="{7DDF3F24-A4F3-45C0-A97A-11BEE7ECA3A3}" type="pres">
      <dgm:prSet presAssocID="{A158DC52-9283-4CD7-97C1-0689244C640C}" presName="invisiNode" presStyleLbl="node1" presStyleIdx="0" presStyleCnt="4"/>
      <dgm:spPr/>
    </dgm:pt>
    <dgm:pt modelId="{3898E883-6781-4988-B075-FA05BEC25C90}" type="pres">
      <dgm:prSet presAssocID="{A158DC52-9283-4CD7-97C1-0689244C640C}" presName="imagNode" presStyleLbl="fgImgPlace1" presStyleIdx="0" presStyleCnt="4"/>
      <dgm:spPr>
        <a:blipFill rotWithShape="0">
          <a:blip xmlns:r="http://schemas.openxmlformats.org/officeDocument/2006/relationships" r:embed="rId1"/>
          <a:stretch>
            <a:fillRect/>
          </a:stretch>
        </a:blipFill>
      </dgm:spPr>
      <dgm:t>
        <a:bodyPr/>
        <a:lstStyle/>
        <a:p>
          <a:endParaRPr lang="en-GB"/>
        </a:p>
      </dgm:t>
    </dgm:pt>
    <dgm:pt modelId="{D52B02F9-B261-4DB6-BDA9-44409A4B126C}" type="pres">
      <dgm:prSet presAssocID="{0DBDBAC6-B92C-471B-AA4D-E51D8657B468}" presName="sibTrans" presStyleLbl="sibTrans2D1" presStyleIdx="0" presStyleCnt="0"/>
      <dgm:spPr/>
      <dgm:t>
        <a:bodyPr/>
        <a:lstStyle/>
        <a:p>
          <a:endParaRPr lang="en-IE"/>
        </a:p>
      </dgm:t>
    </dgm:pt>
    <dgm:pt modelId="{73ACC5CE-128F-4202-8CA7-85AA6C6F4BAE}" type="pres">
      <dgm:prSet presAssocID="{D772A7D7-B5CF-4C6F-BAD6-55524C0A8D36}" presName="compNode" presStyleCnt="0"/>
      <dgm:spPr/>
    </dgm:pt>
    <dgm:pt modelId="{E553DEAE-A11C-49D8-BE70-912C6B903E73}" type="pres">
      <dgm:prSet presAssocID="{D772A7D7-B5CF-4C6F-BAD6-55524C0A8D36}" presName="node" presStyleLbl="node1" presStyleIdx="1" presStyleCnt="4" custScaleY="76400" custLinFactNeighborY="-10375">
        <dgm:presLayoutVars>
          <dgm:bulletEnabled val="1"/>
        </dgm:presLayoutVars>
      </dgm:prSet>
      <dgm:spPr/>
      <dgm:t>
        <a:bodyPr/>
        <a:lstStyle/>
        <a:p>
          <a:endParaRPr lang="en-IE"/>
        </a:p>
      </dgm:t>
    </dgm:pt>
    <dgm:pt modelId="{40C3DC2F-CFD2-4942-BF31-9E1B44BC782B}" type="pres">
      <dgm:prSet presAssocID="{D772A7D7-B5CF-4C6F-BAD6-55524C0A8D36}" presName="invisiNode" presStyleLbl="node1" presStyleIdx="1" presStyleCnt="4"/>
      <dgm:spPr/>
    </dgm:pt>
    <dgm:pt modelId="{FF709B18-27C2-467C-B150-01B8D4DF1868}" type="pres">
      <dgm:prSet presAssocID="{D772A7D7-B5CF-4C6F-BAD6-55524C0A8D36}" presName="imagNode" presStyleLbl="fgImgPlace1" presStyleIdx="1" presStyleCnt="4"/>
      <dgm:spPr>
        <a:blipFill rotWithShape="0">
          <a:blip xmlns:r="http://schemas.openxmlformats.org/officeDocument/2006/relationships" r:embed="rId2"/>
          <a:stretch>
            <a:fillRect/>
          </a:stretch>
        </a:blipFill>
      </dgm:spPr>
      <dgm:t>
        <a:bodyPr/>
        <a:lstStyle/>
        <a:p>
          <a:endParaRPr lang="en-GB"/>
        </a:p>
      </dgm:t>
    </dgm:pt>
    <dgm:pt modelId="{561CBD92-9A87-4EC1-9FAD-AD9B83F79B8A}" type="pres">
      <dgm:prSet presAssocID="{68FFD06C-04AF-4FE0-8B89-57A5B43E46E3}" presName="sibTrans" presStyleLbl="sibTrans2D1" presStyleIdx="0" presStyleCnt="0"/>
      <dgm:spPr/>
      <dgm:t>
        <a:bodyPr/>
        <a:lstStyle/>
        <a:p>
          <a:endParaRPr lang="en-IE"/>
        </a:p>
      </dgm:t>
    </dgm:pt>
    <dgm:pt modelId="{6138A72F-85D3-451D-809A-FE6A695A72D4}" type="pres">
      <dgm:prSet presAssocID="{0C342DA9-9A83-4166-9093-3BC2D08CC4AD}" presName="compNode" presStyleCnt="0"/>
      <dgm:spPr/>
    </dgm:pt>
    <dgm:pt modelId="{F01A9610-85CD-4D83-92AF-31A3325C5D20}" type="pres">
      <dgm:prSet presAssocID="{0C342DA9-9A83-4166-9093-3BC2D08CC4AD}" presName="node" presStyleLbl="node1" presStyleIdx="2" presStyleCnt="4" custScaleY="76400" custLinFactNeighborY="-10375">
        <dgm:presLayoutVars>
          <dgm:bulletEnabled val="1"/>
        </dgm:presLayoutVars>
      </dgm:prSet>
      <dgm:spPr/>
      <dgm:t>
        <a:bodyPr/>
        <a:lstStyle/>
        <a:p>
          <a:endParaRPr lang="en-IE"/>
        </a:p>
      </dgm:t>
    </dgm:pt>
    <dgm:pt modelId="{7A020009-FC72-4028-BFE3-4D2859071212}" type="pres">
      <dgm:prSet presAssocID="{0C342DA9-9A83-4166-9093-3BC2D08CC4AD}" presName="invisiNode" presStyleLbl="node1" presStyleIdx="2" presStyleCnt="4"/>
      <dgm:spPr/>
    </dgm:pt>
    <dgm:pt modelId="{FB9E74EE-85A6-486F-AFE4-8F1EB8CA346B}" type="pres">
      <dgm:prSet presAssocID="{0C342DA9-9A83-4166-9093-3BC2D08CC4AD}" presName="imagNode" presStyleLbl="fgImgPlace1" presStyleIdx="2" presStyleCnt="4"/>
      <dgm:spPr>
        <a:blipFill rotWithShape="0">
          <a:blip xmlns:r="http://schemas.openxmlformats.org/officeDocument/2006/relationships" r:embed="rId3"/>
          <a:stretch>
            <a:fillRect/>
          </a:stretch>
        </a:blipFill>
      </dgm:spPr>
      <dgm:t>
        <a:bodyPr/>
        <a:lstStyle/>
        <a:p>
          <a:endParaRPr lang="en-GB"/>
        </a:p>
      </dgm:t>
    </dgm:pt>
    <dgm:pt modelId="{B74D555A-4495-44B6-9BD1-8958C97E4525}" type="pres">
      <dgm:prSet presAssocID="{69ED3155-B881-48A5-9535-C71001469166}" presName="sibTrans" presStyleLbl="sibTrans2D1" presStyleIdx="0" presStyleCnt="0"/>
      <dgm:spPr/>
      <dgm:t>
        <a:bodyPr/>
        <a:lstStyle/>
        <a:p>
          <a:endParaRPr lang="en-IE"/>
        </a:p>
      </dgm:t>
    </dgm:pt>
    <dgm:pt modelId="{54C835D2-00DD-42D2-9236-8C03EFE26BFE}" type="pres">
      <dgm:prSet presAssocID="{36D4313A-3BF2-4E9B-8924-D84AD1965025}" presName="compNode" presStyleCnt="0"/>
      <dgm:spPr/>
    </dgm:pt>
    <dgm:pt modelId="{13F7EE8A-1CCE-4182-89F6-DC4C207430D4}" type="pres">
      <dgm:prSet presAssocID="{36D4313A-3BF2-4E9B-8924-D84AD1965025}" presName="node" presStyleLbl="node1" presStyleIdx="3" presStyleCnt="4" custScaleY="76400" custLinFactNeighborX="-1477" custLinFactNeighborY="-11419">
        <dgm:presLayoutVars>
          <dgm:bulletEnabled val="1"/>
        </dgm:presLayoutVars>
      </dgm:prSet>
      <dgm:spPr/>
      <dgm:t>
        <a:bodyPr/>
        <a:lstStyle/>
        <a:p>
          <a:endParaRPr lang="en-IE"/>
        </a:p>
      </dgm:t>
    </dgm:pt>
    <dgm:pt modelId="{C679CC6E-6297-44B4-9B5D-61C91754D5BA}" type="pres">
      <dgm:prSet presAssocID="{36D4313A-3BF2-4E9B-8924-D84AD1965025}" presName="invisiNode" presStyleLbl="node1" presStyleIdx="3" presStyleCnt="4"/>
      <dgm:spPr/>
    </dgm:pt>
    <dgm:pt modelId="{0C0DEE33-700B-43E9-929A-42A4892797AF}" type="pres">
      <dgm:prSet presAssocID="{36D4313A-3BF2-4E9B-8924-D84AD1965025}" presName="imagNode" presStyleLbl="fgImgPlace1" presStyleIdx="3" presStyleCnt="4"/>
      <dgm:spPr>
        <a:blipFill rotWithShape="0">
          <a:blip xmlns:r="http://schemas.openxmlformats.org/officeDocument/2006/relationships" r:embed="rId4"/>
          <a:stretch>
            <a:fillRect/>
          </a:stretch>
        </a:blipFill>
      </dgm:spPr>
      <dgm:t>
        <a:bodyPr/>
        <a:lstStyle/>
        <a:p>
          <a:endParaRPr lang="en-GB"/>
        </a:p>
      </dgm:t>
    </dgm:pt>
  </dgm:ptLst>
  <dgm:cxnLst>
    <dgm:cxn modelId="{DD967FA2-CDF0-4ED4-91B4-290B6B3ACBE9}" srcId="{F0683C5F-3826-4518-BDC0-30995F60A4B5}" destId="{A158DC52-9283-4CD7-97C1-0689244C640C}" srcOrd="0" destOrd="0" parTransId="{5FDBB9C4-A8D9-4FE9-B44C-B298BDC3BF00}" sibTransId="{0DBDBAC6-B92C-471B-AA4D-E51D8657B468}"/>
    <dgm:cxn modelId="{72FDFD9B-4F50-44A9-B9A8-9C554C76D19B}" type="presOf" srcId="{A158DC52-9283-4CD7-97C1-0689244C640C}" destId="{C073A916-E3D4-4B03-BCF5-369DECE8725F}" srcOrd="0" destOrd="0" presId="urn:microsoft.com/office/officeart/2005/8/layout/pList2"/>
    <dgm:cxn modelId="{AF08B624-9333-493D-A322-0B75E87439F4}" type="presOf" srcId="{0DBDBAC6-B92C-471B-AA4D-E51D8657B468}" destId="{D52B02F9-B261-4DB6-BDA9-44409A4B126C}" srcOrd="0" destOrd="0" presId="urn:microsoft.com/office/officeart/2005/8/layout/pList2"/>
    <dgm:cxn modelId="{81D65AD2-555D-45A0-BEE4-71615EA5E523}" type="presOf" srcId="{D772A7D7-B5CF-4C6F-BAD6-55524C0A8D36}" destId="{E553DEAE-A11C-49D8-BE70-912C6B903E73}" srcOrd="0" destOrd="0" presId="urn:microsoft.com/office/officeart/2005/8/layout/pList2"/>
    <dgm:cxn modelId="{F334E94D-B6F5-40B7-AF2E-E3E693253155}" srcId="{A158DC52-9283-4CD7-97C1-0689244C640C}" destId="{8F0F3F64-649E-4952-AB2E-687F64001E3A}" srcOrd="0" destOrd="0" parTransId="{08E1C6F7-B761-46A9-A44D-DB4B13D270E1}" sibTransId="{F640B22D-6009-4801-9D07-B997D062E9C7}"/>
    <dgm:cxn modelId="{FC3D5AB3-1A2C-4DDF-BCB9-0EC7767DD874}" srcId="{F0683C5F-3826-4518-BDC0-30995F60A4B5}" destId="{36D4313A-3BF2-4E9B-8924-D84AD1965025}" srcOrd="3" destOrd="0" parTransId="{9DDE0361-1E10-4800-9BD4-C65B94FB790C}" sibTransId="{7B5D1A2E-5A19-476E-80AD-2182A3E9EAB7}"/>
    <dgm:cxn modelId="{45E16411-29E4-4515-9B52-DEA8A4EE238E}" type="presOf" srcId="{8F0F3F64-649E-4952-AB2E-687F64001E3A}" destId="{C073A916-E3D4-4B03-BCF5-369DECE8725F}" srcOrd="0" destOrd="1" presId="urn:microsoft.com/office/officeart/2005/8/layout/pList2"/>
    <dgm:cxn modelId="{556742F8-8D9A-409A-AC16-E83369DF32F9}" srcId="{F0683C5F-3826-4518-BDC0-30995F60A4B5}" destId="{0C342DA9-9A83-4166-9093-3BC2D08CC4AD}" srcOrd="2" destOrd="0" parTransId="{B8EB5770-B111-482D-8827-F1C2016D680A}" sibTransId="{69ED3155-B881-48A5-9535-C71001469166}"/>
    <dgm:cxn modelId="{D27582E5-8622-4A41-9486-336DAC88BC74}" type="presOf" srcId="{36D4313A-3BF2-4E9B-8924-D84AD1965025}" destId="{13F7EE8A-1CCE-4182-89F6-DC4C207430D4}" srcOrd="0" destOrd="0" presId="urn:microsoft.com/office/officeart/2005/8/layout/pList2"/>
    <dgm:cxn modelId="{185EE8DE-CB95-4D26-9CF9-4E7528DDCBCF}" type="presOf" srcId="{68FFD06C-04AF-4FE0-8B89-57A5B43E46E3}" destId="{561CBD92-9A87-4EC1-9FAD-AD9B83F79B8A}" srcOrd="0" destOrd="0" presId="urn:microsoft.com/office/officeart/2005/8/layout/pList2"/>
    <dgm:cxn modelId="{F2B734AD-DE5E-4344-A56C-65921F3C4595}" srcId="{F0683C5F-3826-4518-BDC0-30995F60A4B5}" destId="{D772A7D7-B5CF-4C6F-BAD6-55524C0A8D36}" srcOrd="1" destOrd="0" parTransId="{907FD13C-8020-418A-9CD9-8620678BA407}" sibTransId="{68FFD06C-04AF-4FE0-8B89-57A5B43E46E3}"/>
    <dgm:cxn modelId="{F6C408A0-EB4B-4F72-A49A-9F09BE515E8E}" type="presOf" srcId="{69ED3155-B881-48A5-9535-C71001469166}" destId="{B74D555A-4495-44B6-9BD1-8958C97E4525}" srcOrd="0" destOrd="0" presId="urn:microsoft.com/office/officeart/2005/8/layout/pList2"/>
    <dgm:cxn modelId="{CC591344-0F7B-45EB-B236-A564C16AB13C}" type="presOf" srcId="{0C342DA9-9A83-4166-9093-3BC2D08CC4AD}" destId="{F01A9610-85CD-4D83-92AF-31A3325C5D20}" srcOrd="0" destOrd="0" presId="urn:microsoft.com/office/officeart/2005/8/layout/pList2"/>
    <dgm:cxn modelId="{9D99FDC6-888B-41DD-9BB9-AB9095BADFD6}" type="presOf" srcId="{F0683C5F-3826-4518-BDC0-30995F60A4B5}" destId="{91B8F8C1-DA9E-4165-8C9E-1E0A56E17637}" srcOrd="0" destOrd="0" presId="urn:microsoft.com/office/officeart/2005/8/layout/pList2"/>
    <dgm:cxn modelId="{46FD1756-118A-4CC8-861B-943F8A8841EE}" type="presParOf" srcId="{91B8F8C1-DA9E-4165-8C9E-1E0A56E17637}" destId="{808073B2-EA73-4F91-A684-ED187FFBEA05}" srcOrd="0" destOrd="0" presId="urn:microsoft.com/office/officeart/2005/8/layout/pList2"/>
    <dgm:cxn modelId="{1DC9B210-41CE-49E3-9FAD-0558CF7415C7}" type="presParOf" srcId="{91B8F8C1-DA9E-4165-8C9E-1E0A56E17637}" destId="{A571E60B-988E-4BC4-AAB1-039340A88724}" srcOrd="1" destOrd="0" presId="urn:microsoft.com/office/officeart/2005/8/layout/pList2"/>
    <dgm:cxn modelId="{48E052F1-5187-4D0E-BB1F-78A698F517D7}" type="presParOf" srcId="{A571E60B-988E-4BC4-AAB1-039340A88724}" destId="{9888FBB1-0A4E-4804-97F4-605DA78C332A}" srcOrd="0" destOrd="0" presId="urn:microsoft.com/office/officeart/2005/8/layout/pList2"/>
    <dgm:cxn modelId="{3AA47E27-F256-47EF-A026-5BE90CDD3C4F}" type="presParOf" srcId="{9888FBB1-0A4E-4804-97F4-605DA78C332A}" destId="{C073A916-E3D4-4B03-BCF5-369DECE8725F}" srcOrd="0" destOrd="0" presId="urn:microsoft.com/office/officeart/2005/8/layout/pList2"/>
    <dgm:cxn modelId="{0E164912-22B2-48E8-839A-3DE80227711D}" type="presParOf" srcId="{9888FBB1-0A4E-4804-97F4-605DA78C332A}" destId="{7DDF3F24-A4F3-45C0-A97A-11BEE7ECA3A3}" srcOrd="1" destOrd="0" presId="urn:microsoft.com/office/officeart/2005/8/layout/pList2"/>
    <dgm:cxn modelId="{D70B88C5-78E9-4FF6-BD22-6591D55A29A3}" type="presParOf" srcId="{9888FBB1-0A4E-4804-97F4-605DA78C332A}" destId="{3898E883-6781-4988-B075-FA05BEC25C90}" srcOrd="2" destOrd="0" presId="urn:microsoft.com/office/officeart/2005/8/layout/pList2"/>
    <dgm:cxn modelId="{80F73F5F-73B7-44E3-9821-F83444A33AA1}" type="presParOf" srcId="{A571E60B-988E-4BC4-AAB1-039340A88724}" destId="{D52B02F9-B261-4DB6-BDA9-44409A4B126C}" srcOrd="1" destOrd="0" presId="urn:microsoft.com/office/officeart/2005/8/layout/pList2"/>
    <dgm:cxn modelId="{D04C81D7-EFF4-45C7-9E4E-0F5918CEB0F2}" type="presParOf" srcId="{A571E60B-988E-4BC4-AAB1-039340A88724}" destId="{73ACC5CE-128F-4202-8CA7-85AA6C6F4BAE}" srcOrd="2" destOrd="0" presId="urn:microsoft.com/office/officeart/2005/8/layout/pList2"/>
    <dgm:cxn modelId="{96887822-09E3-44F9-9E14-E7CD3D755A52}" type="presParOf" srcId="{73ACC5CE-128F-4202-8CA7-85AA6C6F4BAE}" destId="{E553DEAE-A11C-49D8-BE70-912C6B903E73}" srcOrd="0" destOrd="0" presId="urn:microsoft.com/office/officeart/2005/8/layout/pList2"/>
    <dgm:cxn modelId="{0C37351A-DD86-4C8C-8088-909019C35F87}" type="presParOf" srcId="{73ACC5CE-128F-4202-8CA7-85AA6C6F4BAE}" destId="{40C3DC2F-CFD2-4942-BF31-9E1B44BC782B}" srcOrd="1" destOrd="0" presId="urn:microsoft.com/office/officeart/2005/8/layout/pList2"/>
    <dgm:cxn modelId="{DEB38946-A186-4EB9-A244-EE2141E9B73A}" type="presParOf" srcId="{73ACC5CE-128F-4202-8CA7-85AA6C6F4BAE}" destId="{FF709B18-27C2-467C-B150-01B8D4DF1868}" srcOrd="2" destOrd="0" presId="urn:microsoft.com/office/officeart/2005/8/layout/pList2"/>
    <dgm:cxn modelId="{7C7C843F-89CF-4A4E-8CF7-1C903DF1302E}" type="presParOf" srcId="{A571E60B-988E-4BC4-AAB1-039340A88724}" destId="{561CBD92-9A87-4EC1-9FAD-AD9B83F79B8A}" srcOrd="3" destOrd="0" presId="urn:microsoft.com/office/officeart/2005/8/layout/pList2"/>
    <dgm:cxn modelId="{ACAB0745-302A-4137-BF02-0D8B4D418342}" type="presParOf" srcId="{A571E60B-988E-4BC4-AAB1-039340A88724}" destId="{6138A72F-85D3-451D-809A-FE6A695A72D4}" srcOrd="4" destOrd="0" presId="urn:microsoft.com/office/officeart/2005/8/layout/pList2"/>
    <dgm:cxn modelId="{FE722C2A-040C-4BBA-A788-D18752D8FC99}" type="presParOf" srcId="{6138A72F-85D3-451D-809A-FE6A695A72D4}" destId="{F01A9610-85CD-4D83-92AF-31A3325C5D20}" srcOrd="0" destOrd="0" presId="urn:microsoft.com/office/officeart/2005/8/layout/pList2"/>
    <dgm:cxn modelId="{E7641EE9-E4A6-4526-AC22-D76CD842FED6}" type="presParOf" srcId="{6138A72F-85D3-451D-809A-FE6A695A72D4}" destId="{7A020009-FC72-4028-BFE3-4D2859071212}" srcOrd="1" destOrd="0" presId="urn:microsoft.com/office/officeart/2005/8/layout/pList2"/>
    <dgm:cxn modelId="{A9E15726-29F7-44B2-AD5D-468A8A4FC5FA}" type="presParOf" srcId="{6138A72F-85D3-451D-809A-FE6A695A72D4}" destId="{FB9E74EE-85A6-486F-AFE4-8F1EB8CA346B}" srcOrd="2" destOrd="0" presId="urn:microsoft.com/office/officeart/2005/8/layout/pList2"/>
    <dgm:cxn modelId="{F6A66414-5B0A-440B-9619-A0CCF1FA46B1}" type="presParOf" srcId="{A571E60B-988E-4BC4-AAB1-039340A88724}" destId="{B74D555A-4495-44B6-9BD1-8958C97E4525}" srcOrd="5" destOrd="0" presId="urn:microsoft.com/office/officeart/2005/8/layout/pList2"/>
    <dgm:cxn modelId="{F9CB119A-7E89-4D94-8303-209781CB8DD9}" type="presParOf" srcId="{A571E60B-988E-4BC4-AAB1-039340A88724}" destId="{54C835D2-00DD-42D2-9236-8C03EFE26BFE}" srcOrd="6" destOrd="0" presId="urn:microsoft.com/office/officeart/2005/8/layout/pList2"/>
    <dgm:cxn modelId="{0D511BE8-21AA-45A1-ABAB-D7E5CF1A0D65}" type="presParOf" srcId="{54C835D2-00DD-42D2-9236-8C03EFE26BFE}" destId="{13F7EE8A-1CCE-4182-89F6-DC4C207430D4}" srcOrd="0" destOrd="0" presId="urn:microsoft.com/office/officeart/2005/8/layout/pList2"/>
    <dgm:cxn modelId="{FEEBF66F-0E77-427D-92D5-7119B147A5AB}" type="presParOf" srcId="{54C835D2-00DD-42D2-9236-8C03EFE26BFE}" destId="{C679CC6E-6297-44B4-9B5D-61C91754D5BA}" srcOrd="1" destOrd="0" presId="urn:microsoft.com/office/officeart/2005/8/layout/pList2"/>
    <dgm:cxn modelId="{4D76F9C4-A98C-40B3-95A4-5E571A204652}" type="presParOf" srcId="{54C835D2-00DD-42D2-9236-8C03EFE26BFE}" destId="{0C0DEE33-700B-43E9-929A-42A4892797AF}" srcOrd="2" destOrd="0" presId="urn:microsoft.com/office/officeart/2005/8/layout/pList2"/>
  </dgm:cxnLst>
  <dgm:bg/>
  <dgm:whole/>
</dgm:dataModel>
</file>

<file path=ppt/diagrams/data8.xml><?xml version="1.0" encoding="utf-8"?>
<dgm:dataModel xmlns:dgm="http://schemas.openxmlformats.org/drawingml/2006/diagram" xmlns:a="http://schemas.openxmlformats.org/drawingml/2006/main">
  <dgm:ptLst>
    <dgm:pt modelId="{D1719EB4-31D3-47B8-A37B-65CF6CB2A669}" type="doc">
      <dgm:prSet loTypeId="urn:microsoft.com/office/officeart/2005/8/layout/bProcess3" loCatId="process" qsTypeId="urn:microsoft.com/office/officeart/2005/8/quickstyle/simple1" qsCatId="simple" csTypeId="urn:microsoft.com/office/officeart/2005/8/colors/colorful5" csCatId="colorful" phldr="1"/>
      <dgm:spPr/>
      <dgm:t>
        <a:bodyPr/>
        <a:lstStyle/>
        <a:p>
          <a:endParaRPr lang="en-IE"/>
        </a:p>
      </dgm:t>
    </dgm:pt>
    <dgm:pt modelId="{5725C601-C4A3-4D17-8E55-7D88A0AF1350}">
      <dgm:prSet phldrT="[Text]"/>
      <dgm:spPr/>
      <dgm:t>
        <a:bodyPr/>
        <a:lstStyle/>
        <a:p>
          <a:r>
            <a:rPr lang="en-IE" dirty="0" smtClean="0">
              <a:solidFill>
                <a:schemeClr val="tx1"/>
              </a:solidFill>
            </a:rPr>
            <a:t>Appointment of the core programme team</a:t>
          </a:r>
          <a:endParaRPr lang="en-IE" dirty="0">
            <a:solidFill>
              <a:schemeClr val="tx1"/>
            </a:solidFill>
          </a:endParaRPr>
        </a:p>
      </dgm:t>
    </dgm:pt>
    <dgm:pt modelId="{B861FC01-33E3-4A41-B654-1C9FA9452E5B}" type="parTrans" cxnId="{1490813D-EF76-4284-8E49-13D191913D11}">
      <dgm:prSet/>
      <dgm:spPr/>
      <dgm:t>
        <a:bodyPr/>
        <a:lstStyle/>
        <a:p>
          <a:endParaRPr lang="en-IE"/>
        </a:p>
      </dgm:t>
    </dgm:pt>
    <dgm:pt modelId="{44282CB9-F5DA-4A4E-8F28-4A834747B806}" type="sibTrans" cxnId="{1490813D-EF76-4284-8E49-13D191913D11}">
      <dgm:prSet/>
      <dgm:spPr/>
      <dgm:t>
        <a:bodyPr/>
        <a:lstStyle/>
        <a:p>
          <a:endParaRPr lang="en-IE">
            <a:solidFill>
              <a:srgbClr val="002060"/>
            </a:solidFill>
          </a:endParaRPr>
        </a:p>
      </dgm:t>
    </dgm:pt>
    <dgm:pt modelId="{305D9039-7E2C-49A3-AB65-BCB969751268}">
      <dgm:prSet phldrT="[Text]"/>
      <dgm:spPr/>
      <dgm:t>
        <a:bodyPr/>
        <a:lstStyle/>
        <a:p>
          <a:r>
            <a:rPr lang="en-IE" dirty="0" smtClean="0">
              <a:solidFill>
                <a:schemeClr val="tx1"/>
              </a:solidFill>
            </a:rPr>
            <a:t>Set up of all relevant steering, working and other consultation groups</a:t>
          </a:r>
          <a:endParaRPr lang="en-IE" dirty="0">
            <a:solidFill>
              <a:schemeClr val="tx1"/>
            </a:solidFill>
          </a:endParaRPr>
        </a:p>
      </dgm:t>
    </dgm:pt>
    <dgm:pt modelId="{3C439666-901F-427E-9870-B42A17F181E5}" type="parTrans" cxnId="{853208E1-F7B5-4685-9E19-EC56B15BA230}">
      <dgm:prSet/>
      <dgm:spPr/>
      <dgm:t>
        <a:bodyPr/>
        <a:lstStyle/>
        <a:p>
          <a:endParaRPr lang="en-IE"/>
        </a:p>
      </dgm:t>
    </dgm:pt>
    <dgm:pt modelId="{3C819326-5AA7-4D84-969B-519612CCBD26}" type="sibTrans" cxnId="{853208E1-F7B5-4685-9E19-EC56B15BA230}">
      <dgm:prSet/>
      <dgm:spPr/>
      <dgm:t>
        <a:bodyPr/>
        <a:lstStyle/>
        <a:p>
          <a:endParaRPr lang="en-IE">
            <a:solidFill>
              <a:srgbClr val="002060"/>
            </a:solidFill>
          </a:endParaRPr>
        </a:p>
      </dgm:t>
    </dgm:pt>
    <dgm:pt modelId="{B0DE9005-85E6-4CDC-B86B-B4AD24947985}">
      <dgm:prSet phldrT="[Text]"/>
      <dgm:spPr/>
      <dgm:t>
        <a:bodyPr/>
        <a:lstStyle/>
        <a:p>
          <a:r>
            <a:rPr lang="en-IE" dirty="0" smtClean="0">
              <a:solidFill>
                <a:schemeClr val="tx1"/>
              </a:solidFill>
            </a:rPr>
            <a:t>Set up and implementation of stakeholders’ communications strategy</a:t>
          </a:r>
          <a:endParaRPr lang="en-IE" dirty="0">
            <a:solidFill>
              <a:schemeClr val="tx1"/>
            </a:solidFill>
          </a:endParaRPr>
        </a:p>
      </dgm:t>
    </dgm:pt>
    <dgm:pt modelId="{B4D0BF17-E1F4-4613-9108-F82CBB43C8D5}" type="parTrans" cxnId="{5DE1588A-2187-4932-B6BF-3F32CD224704}">
      <dgm:prSet/>
      <dgm:spPr/>
      <dgm:t>
        <a:bodyPr/>
        <a:lstStyle/>
        <a:p>
          <a:endParaRPr lang="en-IE"/>
        </a:p>
      </dgm:t>
    </dgm:pt>
    <dgm:pt modelId="{563E30BA-B152-4F13-8540-D81D3113EC67}" type="sibTrans" cxnId="{5DE1588A-2187-4932-B6BF-3F32CD224704}">
      <dgm:prSet/>
      <dgm:spPr/>
      <dgm:t>
        <a:bodyPr/>
        <a:lstStyle/>
        <a:p>
          <a:endParaRPr lang="en-IE">
            <a:solidFill>
              <a:srgbClr val="002060"/>
            </a:solidFill>
          </a:endParaRPr>
        </a:p>
      </dgm:t>
    </dgm:pt>
    <dgm:pt modelId="{EDBD31E9-C752-40D3-A376-27E383726A34}">
      <dgm:prSet phldrT="[Text]"/>
      <dgm:spPr/>
      <dgm:t>
        <a:bodyPr/>
        <a:lstStyle/>
        <a:p>
          <a:r>
            <a:rPr lang="en-IE" dirty="0" smtClean="0">
              <a:solidFill>
                <a:schemeClr val="tx1"/>
              </a:solidFill>
            </a:rPr>
            <a:t>Set up of the Patient Experience Project in association with the HSE’s National Advocacy Unit</a:t>
          </a:r>
          <a:endParaRPr lang="en-IE" dirty="0">
            <a:solidFill>
              <a:schemeClr val="tx1"/>
            </a:solidFill>
          </a:endParaRPr>
        </a:p>
      </dgm:t>
    </dgm:pt>
    <dgm:pt modelId="{102CCA83-A83D-47AD-8F2D-2F57D90B746B}" type="parTrans" cxnId="{844F8649-DDBA-441F-8D7B-9745C46BE71E}">
      <dgm:prSet/>
      <dgm:spPr/>
      <dgm:t>
        <a:bodyPr/>
        <a:lstStyle/>
        <a:p>
          <a:endParaRPr lang="en-IE"/>
        </a:p>
      </dgm:t>
    </dgm:pt>
    <dgm:pt modelId="{2FBA8657-BF2D-4CEC-B1E3-2D53A7285918}" type="sibTrans" cxnId="{844F8649-DDBA-441F-8D7B-9745C46BE71E}">
      <dgm:prSet/>
      <dgm:spPr/>
      <dgm:t>
        <a:bodyPr/>
        <a:lstStyle/>
        <a:p>
          <a:endParaRPr lang="en-IE">
            <a:solidFill>
              <a:srgbClr val="002060"/>
            </a:solidFill>
          </a:endParaRPr>
        </a:p>
      </dgm:t>
    </dgm:pt>
    <dgm:pt modelId="{63659781-B6D6-4E9D-A5E6-11A0243E6619}">
      <dgm:prSet phldrT="[Text]"/>
      <dgm:spPr/>
      <dgm:t>
        <a:bodyPr/>
        <a:lstStyle/>
        <a:p>
          <a:r>
            <a:rPr lang="en-IE" dirty="0" smtClean="0">
              <a:solidFill>
                <a:schemeClr val="tx1"/>
              </a:solidFill>
            </a:rPr>
            <a:t>Uploading of detailed project plans to Project Vision</a:t>
          </a:r>
          <a:endParaRPr lang="en-IE" dirty="0">
            <a:solidFill>
              <a:schemeClr val="tx1"/>
            </a:solidFill>
          </a:endParaRPr>
        </a:p>
      </dgm:t>
    </dgm:pt>
    <dgm:pt modelId="{A844CAEA-C259-4A49-9DF5-D934E041BE22}" type="parTrans" cxnId="{0697A0C8-A8AD-4FF9-914F-E2BEF9C9E307}">
      <dgm:prSet/>
      <dgm:spPr/>
      <dgm:t>
        <a:bodyPr/>
        <a:lstStyle/>
        <a:p>
          <a:endParaRPr lang="en-IE"/>
        </a:p>
      </dgm:t>
    </dgm:pt>
    <dgm:pt modelId="{FA3AE471-A7D0-4FEA-A4FE-509B9971A8B8}" type="sibTrans" cxnId="{0697A0C8-A8AD-4FF9-914F-E2BEF9C9E307}">
      <dgm:prSet/>
      <dgm:spPr/>
      <dgm:t>
        <a:bodyPr/>
        <a:lstStyle/>
        <a:p>
          <a:endParaRPr lang="en-IE">
            <a:solidFill>
              <a:srgbClr val="002060"/>
            </a:solidFill>
          </a:endParaRPr>
        </a:p>
      </dgm:t>
    </dgm:pt>
    <dgm:pt modelId="{FE756E4E-2D56-4961-80DB-9A5FA7412C91}">
      <dgm:prSet/>
      <dgm:spPr/>
      <dgm:t>
        <a:bodyPr/>
        <a:lstStyle/>
        <a:p>
          <a:r>
            <a:rPr lang="en-IE" dirty="0" smtClean="0">
              <a:solidFill>
                <a:schemeClr val="tx1"/>
              </a:solidFill>
            </a:rPr>
            <a:t>Investigation of key measures for the tracking and monitoring of Programme implementation</a:t>
          </a:r>
          <a:endParaRPr lang="en-IE" dirty="0">
            <a:solidFill>
              <a:schemeClr val="tx1"/>
            </a:solidFill>
          </a:endParaRPr>
        </a:p>
      </dgm:t>
    </dgm:pt>
    <dgm:pt modelId="{94DF7DAA-7AD6-4A31-98BA-2710990D7603}" type="parTrans" cxnId="{7C6B8772-8DAC-4D60-9C30-778679879362}">
      <dgm:prSet/>
      <dgm:spPr/>
      <dgm:t>
        <a:bodyPr/>
        <a:lstStyle/>
        <a:p>
          <a:endParaRPr lang="en-IE"/>
        </a:p>
      </dgm:t>
    </dgm:pt>
    <dgm:pt modelId="{B6EA47B1-E7B8-4495-A91A-8E4204C78E01}" type="sibTrans" cxnId="{7C6B8772-8DAC-4D60-9C30-778679879362}">
      <dgm:prSet/>
      <dgm:spPr/>
      <dgm:t>
        <a:bodyPr/>
        <a:lstStyle/>
        <a:p>
          <a:endParaRPr lang="en-IE"/>
        </a:p>
      </dgm:t>
    </dgm:pt>
    <dgm:pt modelId="{86A108C0-5572-49A7-95C6-878496102E6E}" type="pres">
      <dgm:prSet presAssocID="{D1719EB4-31D3-47B8-A37B-65CF6CB2A669}" presName="Name0" presStyleCnt="0">
        <dgm:presLayoutVars>
          <dgm:dir/>
          <dgm:resizeHandles val="exact"/>
        </dgm:presLayoutVars>
      </dgm:prSet>
      <dgm:spPr/>
      <dgm:t>
        <a:bodyPr/>
        <a:lstStyle/>
        <a:p>
          <a:endParaRPr lang="en-IE"/>
        </a:p>
      </dgm:t>
    </dgm:pt>
    <dgm:pt modelId="{D2377A8F-EB9C-45ED-BECF-FF09279242E6}" type="pres">
      <dgm:prSet presAssocID="{5725C601-C4A3-4D17-8E55-7D88A0AF1350}" presName="node" presStyleLbl="node1" presStyleIdx="0" presStyleCnt="6" custLinFactNeighborX="5370">
        <dgm:presLayoutVars>
          <dgm:bulletEnabled val="1"/>
        </dgm:presLayoutVars>
      </dgm:prSet>
      <dgm:spPr/>
      <dgm:t>
        <a:bodyPr/>
        <a:lstStyle/>
        <a:p>
          <a:endParaRPr lang="en-IE"/>
        </a:p>
      </dgm:t>
    </dgm:pt>
    <dgm:pt modelId="{07DC14D9-A334-4A13-8972-DEF5E10269E3}" type="pres">
      <dgm:prSet presAssocID="{44282CB9-F5DA-4A4E-8F28-4A834747B806}" presName="sibTrans" presStyleLbl="sibTrans1D1" presStyleIdx="0" presStyleCnt="5"/>
      <dgm:spPr/>
      <dgm:t>
        <a:bodyPr/>
        <a:lstStyle/>
        <a:p>
          <a:endParaRPr lang="en-IE"/>
        </a:p>
      </dgm:t>
    </dgm:pt>
    <dgm:pt modelId="{39E66D55-AE73-4B99-91E0-F4E7E8FEED2C}" type="pres">
      <dgm:prSet presAssocID="{44282CB9-F5DA-4A4E-8F28-4A834747B806}" presName="connectorText" presStyleLbl="sibTrans1D1" presStyleIdx="0" presStyleCnt="5"/>
      <dgm:spPr/>
      <dgm:t>
        <a:bodyPr/>
        <a:lstStyle/>
        <a:p>
          <a:endParaRPr lang="en-IE"/>
        </a:p>
      </dgm:t>
    </dgm:pt>
    <dgm:pt modelId="{3ED2FA47-962C-491C-AFB4-A4228031DB3A}" type="pres">
      <dgm:prSet presAssocID="{305D9039-7E2C-49A3-AB65-BCB969751268}" presName="node" presStyleLbl="node1" presStyleIdx="1" presStyleCnt="6">
        <dgm:presLayoutVars>
          <dgm:bulletEnabled val="1"/>
        </dgm:presLayoutVars>
      </dgm:prSet>
      <dgm:spPr/>
      <dgm:t>
        <a:bodyPr/>
        <a:lstStyle/>
        <a:p>
          <a:endParaRPr lang="en-IE"/>
        </a:p>
      </dgm:t>
    </dgm:pt>
    <dgm:pt modelId="{74BBDC7A-2FB4-47B8-81E3-BD756904E5DB}" type="pres">
      <dgm:prSet presAssocID="{3C819326-5AA7-4D84-969B-519612CCBD26}" presName="sibTrans" presStyleLbl="sibTrans1D1" presStyleIdx="1" presStyleCnt="5"/>
      <dgm:spPr/>
      <dgm:t>
        <a:bodyPr/>
        <a:lstStyle/>
        <a:p>
          <a:endParaRPr lang="en-IE"/>
        </a:p>
      </dgm:t>
    </dgm:pt>
    <dgm:pt modelId="{2FE1466D-F238-43CB-9190-E893B831AB88}" type="pres">
      <dgm:prSet presAssocID="{3C819326-5AA7-4D84-969B-519612CCBD26}" presName="connectorText" presStyleLbl="sibTrans1D1" presStyleIdx="1" presStyleCnt="5"/>
      <dgm:spPr/>
      <dgm:t>
        <a:bodyPr/>
        <a:lstStyle/>
        <a:p>
          <a:endParaRPr lang="en-IE"/>
        </a:p>
      </dgm:t>
    </dgm:pt>
    <dgm:pt modelId="{E8B96F5B-93D1-46D5-91FE-A14C3AE37A77}" type="pres">
      <dgm:prSet presAssocID="{B0DE9005-85E6-4CDC-B86B-B4AD24947985}" presName="node" presStyleLbl="node1" presStyleIdx="2" presStyleCnt="6" custLinFactNeighborX="-5370">
        <dgm:presLayoutVars>
          <dgm:bulletEnabled val="1"/>
        </dgm:presLayoutVars>
      </dgm:prSet>
      <dgm:spPr/>
      <dgm:t>
        <a:bodyPr/>
        <a:lstStyle/>
        <a:p>
          <a:endParaRPr lang="en-IE"/>
        </a:p>
      </dgm:t>
    </dgm:pt>
    <dgm:pt modelId="{572C1B9D-754B-4C18-9652-34BD3D5896E9}" type="pres">
      <dgm:prSet presAssocID="{563E30BA-B152-4F13-8540-D81D3113EC67}" presName="sibTrans" presStyleLbl="sibTrans1D1" presStyleIdx="2" presStyleCnt="5"/>
      <dgm:spPr/>
      <dgm:t>
        <a:bodyPr/>
        <a:lstStyle/>
        <a:p>
          <a:endParaRPr lang="en-IE"/>
        </a:p>
      </dgm:t>
    </dgm:pt>
    <dgm:pt modelId="{ECA4A8CE-3ABD-4B8F-919D-02ACB2BACDFD}" type="pres">
      <dgm:prSet presAssocID="{563E30BA-B152-4F13-8540-D81D3113EC67}" presName="connectorText" presStyleLbl="sibTrans1D1" presStyleIdx="2" presStyleCnt="5"/>
      <dgm:spPr/>
      <dgm:t>
        <a:bodyPr/>
        <a:lstStyle/>
        <a:p>
          <a:endParaRPr lang="en-IE"/>
        </a:p>
      </dgm:t>
    </dgm:pt>
    <dgm:pt modelId="{85C089CD-8106-4DAA-B773-DFD096A5A909}" type="pres">
      <dgm:prSet presAssocID="{EDBD31E9-C752-40D3-A376-27E383726A34}" presName="node" presStyleLbl="node1" presStyleIdx="3" presStyleCnt="6" custLinFactNeighborX="5370">
        <dgm:presLayoutVars>
          <dgm:bulletEnabled val="1"/>
        </dgm:presLayoutVars>
      </dgm:prSet>
      <dgm:spPr/>
      <dgm:t>
        <a:bodyPr/>
        <a:lstStyle/>
        <a:p>
          <a:endParaRPr lang="en-IE"/>
        </a:p>
      </dgm:t>
    </dgm:pt>
    <dgm:pt modelId="{1D5A1A61-56A8-4078-B65E-1C34BA1FB5EE}" type="pres">
      <dgm:prSet presAssocID="{2FBA8657-BF2D-4CEC-B1E3-2D53A7285918}" presName="sibTrans" presStyleLbl="sibTrans1D1" presStyleIdx="3" presStyleCnt="5"/>
      <dgm:spPr/>
      <dgm:t>
        <a:bodyPr/>
        <a:lstStyle/>
        <a:p>
          <a:endParaRPr lang="en-IE"/>
        </a:p>
      </dgm:t>
    </dgm:pt>
    <dgm:pt modelId="{A6326874-D451-40B1-9459-D6BF533F9443}" type="pres">
      <dgm:prSet presAssocID="{2FBA8657-BF2D-4CEC-B1E3-2D53A7285918}" presName="connectorText" presStyleLbl="sibTrans1D1" presStyleIdx="3" presStyleCnt="5"/>
      <dgm:spPr/>
      <dgm:t>
        <a:bodyPr/>
        <a:lstStyle/>
        <a:p>
          <a:endParaRPr lang="en-IE"/>
        </a:p>
      </dgm:t>
    </dgm:pt>
    <dgm:pt modelId="{332A5619-7D47-4314-A82C-DCAD22E9BE2B}" type="pres">
      <dgm:prSet presAssocID="{63659781-B6D6-4E9D-A5E6-11A0243E6619}" presName="node" presStyleLbl="node1" presStyleIdx="4" presStyleCnt="6">
        <dgm:presLayoutVars>
          <dgm:bulletEnabled val="1"/>
        </dgm:presLayoutVars>
      </dgm:prSet>
      <dgm:spPr/>
      <dgm:t>
        <a:bodyPr/>
        <a:lstStyle/>
        <a:p>
          <a:endParaRPr lang="en-IE"/>
        </a:p>
      </dgm:t>
    </dgm:pt>
    <dgm:pt modelId="{F775A51F-820D-4D74-8CF3-BF134C60008F}" type="pres">
      <dgm:prSet presAssocID="{FA3AE471-A7D0-4FEA-A4FE-509B9971A8B8}" presName="sibTrans" presStyleLbl="sibTrans1D1" presStyleIdx="4" presStyleCnt="5"/>
      <dgm:spPr/>
      <dgm:t>
        <a:bodyPr/>
        <a:lstStyle/>
        <a:p>
          <a:endParaRPr lang="en-IE"/>
        </a:p>
      </dgm:t>
    </dgm:pt>
    <dgm:pt modelId="{676181C3-FFA5-462D-8C94-D413414B44C1}" type="pres">
      <dgm:prSet presAssocID="{FA3AE471-A7D0-4FEA-A4FE-509B9971A8B8}" presName="connectorText" presStyleLbl="sibTrans1D1" presStyleIdx="4" presStyleCnt="5"/>
      <dgm:spPr/>
      <dgm:t>
        <a:bodyPr/>
        <a:lstStyle/>
        <a:p>
          <a:endParaRPr lang="en-IE"/>
        </a:p>
      </dgm:t>
    </dgm:pt>
    <dgm:pt modelId="{CB4A20DD-4B4F-42DF-9E7A-6FFC0633D0B5}" type="pres">
      <dgm:prSet presAssocID="{FE756E4E-2D56-4961-80DB-9A5FA7412C91}" presName="node" presStyleLbl="node1" presStyleIdx="5" presStyleCnt="6" custLinFactNeighborX="-5370">
        <dgm:presLayoutVars>
          <dgm:bulletEnabled val="1"/>
        </dgm:presLayoutVars>
      </dgm:prSet>
      <dgm:spPr/>
      <dgm:t>
        <a:bodyPr/>
        <a:lstStyle/>
        <a:p>
          <a:endParaRPr lang="en-IE"/>
        </a:p>
      </dgm:t>
    </dgm:pt>
  </dgm:ptLst>
  <dgm:cxnLst>
    <dgm:cxn modelId="{BD761493-C5F6-43DF-A18F-0F77878FCE69}" type="presOf" srcId="{305D9039-7E2C-49A3-AB65-BCB969751268}" destId="{3ED2FA47-962C-491C-AFB4-A4228031DB3A}" srcOrd="0" destOrd="0" presId="urn:microsoft.com/office/officeart/2005/8/layout/bProcess3"/>
    <dgm:cxn modelId="{7C6B8772-8DAC-4D60-9C30-778679879362}" srcId="{D1719EB4-31D3-47B8-A37B-65CF6CB2A669}" destId="{FE756E4E-2D56-4961-80DB-9A5FA7412C91}" srcOrd="5" destOrd="0" parTransId="{94DF7DAA-7AD6-4A31-98BA-2710990D7603}" sibTransId="{B6EA47B1-E7B8-4495-A91A-8E4204C78E01}"/>
    <dgm:cxn modelId="{50C1CA9F-BF98-4F47-94F9-0DCCBC7C021A}" type="presOf" srcId="{2FBA8657-BF2D-4CEC-B1E3-2D53A7285918}" destId="{1D5A1A61-56A8-4078-B65E-1C34BA1FB5EE}" srcOrd="0" destOrd="0" presId="urn:microsoft.com/office/officeart/2005/8/layout/bProcess3"/>
    <dgm:cxn modelId="{F983778C-1684-465F-8D68-C01CB7D88A2E}" type="presOf" srcId="{EDBD31E9-C752-40D3-A376-27E383726A34}" destId="{85C089CD-8106-4DAA-B773-DFD096A5A909}" srcOrd="0" destOrd="0" presId="urn:microsoft.com/office/officeart/2005/8/layout/bProcess3"/>
    <dgm:cxn modelId="{BB67F5D5-9C9F-4B38-87C3-8DBBF23C4E3C}" type="presOf" srcId="{563E30BA-B152-4F13-8540-D81D3113EC67}" destId="{ECA4A8CE-3ABD-4B8F-919D-02ACB2BACDFD}" srcOrd="1" destOrd="0" presId="urn:microsoft.com/office/officeart/2005/8/layout/bProcess3"/>
    <dgm:cxn modelId="{8FFE1451-8D56-4A2C-A8E0-FB360C6105F7}" type="presOf" srcId="{44282CB9-F5DA-4A4E-8F28-4A834747B806}" destId="{39E66D55-AE73-4B99-91E0-F4E7E8FEED2C}" srcOrd="1" destOrd="0" presId="urn:microsoft.com/office/officeart/2005/8/layout/bProcess3"/>
    <dgm:cxn modelId="{E351E43E-7EB5-4D9A-9A99-A67F4A43D997}" type="presOf" srcId="{3C819326-5AA7-4D84-969B-519612CCBD26}" destId="{74BBDC7A-2FB4-47B8-81E3-BD756904E5DB}" srcOrd="0" destOrd="0" presId="urn:microsoft.com/office/officeart/2005/8/layout/bProcess3"/>
    <dgm:cxn modelId="{F29797EB-E820-4031-A316-EF6AB21C7411}" type="presOf" srcId="{3C819326-5AA7-4D84-969B-519612CCBD26}" destId="{2FE1466D-F238-43CB-9190-E893B831AB88}" srcOrd="1" destOrd="0" presId="urn:microsoft.com/office/officeart/2005/8/layout/bProcess3"/>
    <dgm:cxn modelId="{853208E1-F7B5-4685-9E19-EC56B15BA230}" srcId="{D1719EB4-31D3-47B8-A37B-65CF6CB2A669}" destId="{305D9039-7E2C-49A3-AB65-BCB969751268}" srcOrd="1" destOrd="0" parTransId="{3C439666-901F-427E-9870-B42A17F181E5}" sibTransId="{3C819326-5AA7-4D84-969B-519612CCBD26}"/>
    <dgm:cxn modelId="{6821A1AB-E1F0-41EE-9A70-1BE6BA9D5389}" type="presOf" srcId="{63659781-B6D6-4E9D-A5E6-11A0243E6619}" destId="{332A5619-7D47-4314-A82C-DCAD22E9BE2B}" srcOrd="0" destOrd="0" presId="urn:microsoft.com/office/officeart/2005/8/layout/bProcess3"/>
    <dgm:cxn modelId="{EE2EBAA7-90AF-4807-BA20-2517ABF1AD78}" type="presOf" srcId="{2FBA8657-BF2D-4CEC-B1E3-2D53A7285918}" destId="{A6326874-D451-40B1-9459-D6BF533F9443}" srcOrd="1" destOrd="0" presId="urn:microsoft.com/office/officeart/2005/8/layout/bProcess3"/>
    <dgm:cxn modelId="{0697A0C8-A8AD-4FF9-914F-E2BEF9C9E307}" srcId="{D1719EB4-31D3-47B8-A37B-65CF6CB2A669}" destId="{63659781-B6D6-4E9D-A5E6-11A0243E6619}" srcOrd="4" destOrd="0" parTransId="{A844CAEA-C259-4A49-9DF5-D934E041BE22}" sibTransId="{FA3AE471-A7D0-4FEA-A4FE-509B9971A8B8}"/>
    <dgm:cxn modelId="{100C1C0A-CB73-4A6D-93BC-8377AD46F9C6}" type="presOf" srcId="{FA3AE471-A7D0-4FEA-A4FE-509B9971A8B8}" destId="{676181C3-FFA5-462D-8C94-D413414B44C1}" srcOrd="1" destOrd="0" presId="urn:microsoft.com/office/officeart/2005/8/layout/bProcess3"/>
    <dgm:cxn modelId="{F3618F0E-3D9E-4763-8E53-E8BF86320C6C}" type="presOf" srcId="{B0DE9005-85E6-4CDC-B86B-B4AD24947985}" destId="{E8B96F5B-93D1-46D5-91FE-A14C3AE37A77}" srcOrd="0" destOrd="0" presId="urn:microsoft.com/office/officeart/2005/8/layout/bProcess3"/>
    <dgm:cxn modelId="{844F8649-DDBA-441F-8D7B-9745C46BE71E}" srcId="{D1719EB4-31D3-47B8-A37B-65CF6CB2A669}" destId="{EDBD31E9-C752-40D3-A376-27E383726A34}" srcOrd="3" destOrd="0" parTransId="{102CCA83-A83D-47AD-8F2D-2F57D90B746B}" sibTransId="{2FBA8657-BF2D-4CEC-B1E3-2D53A7285918}"/>
    <dgm:cxn modelId="{36AF95E1-239F-4217-BAC9-53B04530BC27}" type="presOf" srcId="{563E30BA-B152-4F13-8540-D81D3113EC67}" destId="{572C1B9D-754B-4C18-9652-34BD3D5896E9}" srcOrd="0" destOrd="0" presId="urn:microsoft.com/office/officeart/2005/8/layout/bProcess3"/>
    <dgm:cxn modelId="{C2BF716C-C148-4B3A-9D0E-CC68CBB326E6}" type="presOf" srcId="{FE756E4E-2D56-4961-80DB-9A5FA7412C91}" destId="{CB4A20DD-4B4F-42DF-9E7A-6FFC0633D0B5}" srcOrd="0" destOrd="0" presId="urn:microsoft.com/office/officeart/2005/8/layout/bProcess3"/>
    <dgm:cxn modelId="{B90A6C9E-5E7E-4893-A102-8A3B66925E7E}" type="presOf" srcId="{44282CB9-F5DA-4A4E-8F28-4A834747B806}" destId="{07DC14D9-A334-4A13-8972-DEF5E10269E3}" srcOrd="0" destOrd="0" presId="urn:microsoft.com/office/officeart/2005/8/layout/bProcess3"/>
    <dgm:cxn modelId="{C8C7472D-BBA2-4732-96F2-57A61A594E4B}" type="presOf" srcId="{5725C601-C4A3-4D17-8E55-7D88A0AF1350}" destId="{D2377A8F-EB9C-45ED-BECF-FF09279242E6}" srcOrd="0" destOrd="0" presId="urn:microsoft.com/office/officeart/2005/8/layout/bProcess3"/>
    <dgm:cxn modelId="{120B15A0-3551-4D75-84C7-97B90E698088}" type="presOf" srcId="{FA3AE471-A7D0-4FEA-A4FE-509B9971A8B8}" destId="{F775A51F-820D-4D74-8CF3-BF134C60008F}" srcOrd="0" destOrd="0" presId="urn:microsoft.com/office/officeart/2005/8/layout/bProcess3"/>
    <dgm:cxn modelId="{5DE1588A-2187-4932-B6BF-3F32CD224704}" srcId="{D1719EB4-31D3-47B8-A37B-65CF6CB2A669}" destId="{B0DE9005-85E6-4CDC-B86B-B4AD24947985}" srcOrd="2" destOrd="0" parTransId="{B4D0BF17-E1F4-4613-9108-F82CBB43C8D5}" sibTransId="{563E30BA-B152-4F13-8540-D81D3113EC67}"/>
    <dgm:cxn modelId="{A65F0DD8-0FFD-45CA-9FE0-321AEBC78815}" type="presOf" srcId="{D1719EB4-31D3-47B8-A37B-65CF6CB2A669}" destId="{86A108C0-5572-49A7-95C6-878496102E6E}" srcOrd="0" destOrd="0" presId="urn:microsoft.com/office/officeart/2005/8/layout/bProcess3"/>
    <dgm:cxn modelId="{1490813D-EF76-4284-8E49-13D191913D11}" srcId="{D1719EB4-31D3-47B8-A37B-65CF6CB2A669}" destId="{5725C601-C4A3-4D17-8E55-7D88A0AF1350}" srcOrd="0" destOrd="0" parTransId="{B861FC01-33E3-4A41-B654-1C9FA9452E5B}" sibTransId="{44282CB9-F5DA-4A4E-8F28-4A834747B806}"/>
    <dgm:cxn modelId="{F7E1715F-AF6E-4C21-9A55-B2896BF91B7C}" type="presParOf" srcId="{86A108C0-5572-49A7-95C6-878496102E6E}" destId="{D2377A8F-EB9C-45ED-BECF-FF09279242E6}" srcOrd="0" destOrd="0" presId="urn:microsoft.com/office/officeart/2005/8/layout/bProcess3"/>
    <dgm:cxn modelId="{72C68464-96D7-4BD4-9443-F8941E9BCD29}" type="presParOf" srcId="{86A108C0-5572-49A7-95C6-878496102E6E}" destId="{07DC14D9-A334-4A13-8972-DEF5E10269E3}" srcOrd="1" destOrd="0" presId="urn:microsoft.com/office/officeart/2005/8/layout/bProcess3"/>
    <dgm:cxn modelId="{C9F4F8E6-A203-4952-A0ED-20D981CF7806}" type="presParOf" srcId="{07DC14D9-A334-4A13-8972-DEF5E10269E3}" destId="{39E66D55-AE73-4B99-91E0-F4E7E8FEED2C}" srcOrd="0" destOrd="0" presId="urn:microsoft.com/office/officeart/2005/8/layout/bProcess3"/>
    <dgm:cxn modelId="{15EC638C-BD6B-4A39-9588-DC9FD9A78B51}" type="presParOf" srcId="{86A108C0-5572-49A7-95C6-878496102E6E}" destId="{3ED2FA47-962C-491C-AFB4-A4228031DB3A}" srcOrd="2" destOrd="0" presId="urn:microsoft.com/office/officeart/2005/8/layout/bProcess3"/>
    <dgm:cxn modelId="{0D061D79-2CA6-4596-9480-1A14AC24645B}" type="presParOf" srcId="{86A108C0-5572-49A7-95C6-878496102E6E}" destId="{74BBDC7A-2FB4-47B8-81E3-BD756904E5DB}" srcOrd="3" destOrd="0" presId="urn:microsoft.com/office/officeart/2005/8/layout/bProcess3"/>
    <dgm:cxn modelId="{4B380421-0398-409A-8BC3-90A18EFB5D76}" type="presParOf" srcId="{74BBDC7A-2FB4-47B8-81E3-BD756904E5DB}" destId="{2FE1466D-F238-43CB-9190-E893B831AB88}" srcOrd="0" destOrd="0" presId="urn:microsoft.com/office/officeart/2005/8/layout/bProcess3"/>
    <dgm:cxn modelId="{173BBB99-3E99-411E-BFB0-F49EABA433EC}" type="presParOf" srcId="{86A108C0-5572-49A7-95C6-878496102E6E}" destId="{E8B96F5B-93D1-46D5-91FE-A14C3AE37A77}" srcOrd="4" destOrd="0" presId="urn:microsoft.com/office/officeart/2005/8/layout/bProcess3"/>
    <dgm:cxn modelId="{9D8E07B4-CE81-4EA6-A80B-317B7B0E44CD}" type="presParOf" srcId="{86A108C0-5572-49A7-95C6-878496102E6E}" destId="{572C1B9D-754B-4C18-9652-34BD3D5896E9}" srcOrd="5" destOrd="0" presId="urn:microsoft.com/office/officeart/2005/8/layout/bProcess3"/>
    <dgm:cxn modelId="{00EC3410-50ED-4EA7-8616-6734AC69A393}" type="presParOf" srcId="{572C1B9D-754B-4C18-9652-34BD3D5896E9}" destId="{ECA4A8CE-3ABD-4B8F-919D-02ACB2BACDFD}" srcOrd="0" destOrd="0" presId="urn:microsoft.com/office/officeart/2005/8/layout/bProcess3"/>
    <dgm:cxn modelId="{F7439555-CCB1-4772-910D-8E6FD7F7012B}" type="presParOf" srcId="{86A108C0-5572-49A7-95C6-878496102E6E}" destId="{85C089CD-8106-4DAA-B773-DFD096A5A909}" srcOrd="6" destOrd="0" presId="urn:microsoft.com/office/officeart/2005/8/layout/bProcess3"/>
    <dgm:cxn modelId="{5E5E0A41-FC7E-41AE-884E-9335B62117B7}" type="presParOf" srcId="{86A108C0-5572-49A7-95C6-878496102E6E}" destId="{1D5A1A61-56A8-4078-B65E-1C34BA1FB5EE}" srcOrd="7" destOrd="0" presId="urn:microsoft.com/office/officeart/2005/8/layout/bProcess3"/>
    <dgm:cxn modelId="{32F27AE3-A9A7-4CDC-9B9F-F0067ED0AE34}" type="presParOf" srcId="{1D5A1A61-56A8-4078-B65E-1C34BA1FB5EE}" destId="{A6326874-D451-40B1-9459-D6BF533F9443}" srcOrd="0" destOrd="0" presId="urn:microsoft.com/office/officeart/2005/8/layout/bProcess3"/>
    <dgm:cxn modelId="{401750AD-2089-4677-9147-EA07C4771BEF}" type="presParOf" srcId="{86A108C0-5572-49A7-95C6-878496102E6E}" destId="{332A5619-7D47-4314-A82C-DCAD22E9BE2B}" srcOrd="8" destOrd="0" presId="urn:microsoft.com/office/officeart/2005/8/layout/bProcess3"/>
    <dgm:cxn modelId="{7CD3C0C6-D8A7-4984-A442-D7018732CA56}" type="presParOf" srcId="{86A108C0-5572-49A7-95C6-878496102E6E}" destId="{F775A51F-820D-4D74-8CF3-BF134C60008F}" srcOrd="9" destOrd="0" presId="urn:microsoft.com/office/officeart/2005/8/layout/bProcess3"/>
    <dgm:cxn modelId="{D08CC816-B500-429D-A9E7-BE75570CB3FF}" type="presParOf" srcId="{F775A51F-820D-4D74-8CF3-BF134C60008F}" destId="{676181C3-FFA5-462D-8C94-D413414B44C1}" srcOrd="0" destOrd="0" presId="urn:microsoft.com/office/officeart/2005/8/layout/bProcess3"/>
    <dgm:cxn modelId="{C4BC0BAD-AAA2-4F1C-8074-FCD279B85CAA}" type="presParOf" srcId="{86A108C0-5572-49A7-95C6-878496102E6E}" destId="{CB4A20DD-4B4F-42DF-9E7A-6FFC0633D0B5}" srcOrd="10" destOrd="0" presId="urn:microsoft.com/office/officeart/2005/8/layout/bProcess3"/>
  </dgm:cxnLst>
  <dgm:bg/>
  <dgm:whole/>
</dgm:dataModel>
</file>

<file path=ppt/diagrams/data9.xml><?xml version="1.0" encoding="utf-8"?>
<dgm:dataModel xmlns:dgm="http://schemas.openxmlformats.org/drawingml/2006/diagram" xmlns:a="http://schemas.openxmlformats.org/drawingml/2006/main">
  <dgm:ptLst>
    <dgm:pt modelId="{46F02E72-C8F0-4DB6-BEF6-06FBDA08A05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IE"/>
        </a:p>
      </dgm:t>
    </dgm:pt>
    <dgm:pt modelId="{1A6BC832-5BA6-4C71-8F59-CEB1F65248A9}">
      <dgm:prSet phldrT="[Text]" custT="1"/>
      <dgm:spPr>
        <a:solidFill>
          <a:srgbClr val="00B0F0"/>
        </a:solidFill>
      </dgm:spPr>
      <dgm:t>
        <a:bodyPr/>
        <a:lstStyle/>
        <a:p>
          <a:r>
            <a:rPr lang="en-IE" sz="2000" dirty="0" smtClean="0">
              <a:solidFill>
                <a:schemeClr val="bg1"/>
              </a:solidFill>
            </a:rPr>
            <a:t>Person-centred </a:t>
          </a:r>
        </a:p>
        <a:p>
          <a:r>
            <a:rPr lang="en-IE" sz="2000" dirty="0" smtClean="0">
              <a:solidFill>
                <a:schemeClr val="bg1"/>
              </a:solidFill>
            </a:rPr>
            <a:t>coordinated care</a:t>
          </a:r>
          <a:endParaRPr lang="en-IE" sz="2000" dirty="0">
            <a:solidFill>
              <a:schemeClr val="bg1"/>
            </a:solidFill>
          </a:endParaRPr>
        </a:p>
      </dgm:t>
    </dgm:pt>
    <dgm:pt modelId="{BCFA62F5-0925-4368-B287-A9C519F20608}" type="parTrans" cxnId="{31C07DBB-4516-4CD1-9AEC-65DCD98DA1C6}">
      <dgm:prSet/>
      <dgm:spPr/>
      <dgm:t>
        <a:bodyPr/>
        <a:lstStyle/>
        <a:p>
          <a:endParaRPr lang="en-IE"/>
        </a:p>
      </dgm:t>
    </dgm:pt>
    <dgm:pt modelId="{16904380-AE54-45E5-9782-231D626A6519}" type="sibTrans" cxnId="{31C07DBB-4516-4CD1-9AEC-65DCD98DA1C6}">
      <dgm:prSet/>
      <dgm:spPr/>
      <dgm:t>
        <a:bodyPr/>
        <a:lstStyle/>
        <a:p>
          <a:endParaRPr lang="en-IE"/>
        </a:p>
      </dgm:t>
    </dgm:pt>
    <dgm:pt modelId="{B804E88C-50F2-4A8B-B081-E3682394E8F4}">
      <dgm:prSet phldrT="[Text]"/>
      <dgm:spPr>
        <a:solidFill>
          <a:schemeClr val="tx2">
            <a:lumMod val="60000"/>
            <a:lumOff val="40000"/>
          </a:schemeClr>
        </a:solidFill>
      </dgm:spPr>
      <dgm:t>
        <a:bodyPr/>
        <a:lstStyle/>
        <a:p>
          <a:r>
            <a:rPr lang="en-IE" dirty="0" smtClean="0"/>
            <a:t>Integrate and coordinate care</a:t>
          </a:r>
          <a:endParaRPr lang="en-IE" dirty="0"/>
        </a:p>
      </dgm:t>
    </dgm:pt>
    <dgm:pt modelId="{2C7EA4BF-539E-4986-8A9D-68629139478F}" type="parTrans" cxnId="{82B64B08-0849-431B-A577-502712E0C13D}">
      <dgm:prSet/>
      <dgm:spPr/>
      <dgm:t>
        <a:bodyPr/>
        <a:lstStyle/>
        <a:p>
          <a:endParaRPr lang="en-IE"/>
        </a:p>
      </dgm:t>
    </dgm:pt>
    <dgm:pt modelId="{04A9273A-4C42-4AD9-9CAD-55F4FB7A4D8D}" type="sibTrans" cxnId="{82B64B08-0849-431B-A577-502712E0C13D}">
      <dgm:prSet/>
      <dgm:spPr/>
      <dgm:t>
        <a:bodyPr/>
        <a:lstStyle/>
        <a:p>
          <a:endParaRPr lang="en-IE"/>
        </a:p>
      </dgm:t>
    </dgm:pt>
    <dgm:pt modelId="{0699AA02-9422-4971-9ABA-FFA314DB25F7}">
      <dgm:prSet phldrT="[Text]"/>
      <dgm:spPr>
        <a:solidFill>
          <a:schemeClr val="tx2">
            <a:lumMod val="60000"/>
            <a:lumOff val="40000"/>
          </a:schemeClr>
        </a:solidFill>
      </dgm:spPr>
      <dgm:t>
        <a:bodyPr/>
        <a:lstStyle/>
        <a:p>
          <a:r>
            <a:rPr lang="en-IE" dirty="0" smtClean="0"/>
            <a:t>Increase accountability for integration</a:t>
          </a:r>
          <a:endParaRPr lang="en-IE" dirty="0"/>
        </a:p>
      </dgm:t>
    </dgm:pt>
    <dgm:pt modelId="{8EB863CC-34E9-4479-9DC0-43F47C9A20C3}" type="parTrans" cxnId="{60602F7A-B0B7-4842-B237-8D743808E9D0}">
      <dgm:prSet/>
      <dgm:spPr/>
      <dgm:t>
        <a:bodyPr/>
        <a:lstStyle/>
        <a:p>
          <a:endParaRPr lang="en-IE"/>
        </a:p>
      </dgm:t>
    </dgm:pt>
    <dgm:pt modelId="{13CE98CE-BE47-4E22-BCE3-FE1D936D34DE}" type="sibTrans" cxnId="{60602F7A-B0B7-4842-B237-8D743808E9D0}">
      <dgm:prSet/>
      <dgm:spPr/>
      <dgm:t>
        <a:bodyPr/>
        <a:lstStyle/>
        <a:p>
          <a:endParaRPr lang="en-IE"/>
        </a:p>
      </dgm:t>
    </dgm:pt>
    <dgm:pt modelId="{C4C5A090-59DC-4D16-8F83-3CAFB47D50C9}">
      <dgm:prSet/>
      <dgm:spPr>
        <a:solidFill>
          <a:schemeClr val="tx2">
            <a:lumMod val="60000"/>
            <a:lumOff val="40000"/>
          </a:schemeClr>
        </a:solidFill>
      </dgm:spPr>
      <dgm:t>
        <a:bodyPr/>
        <a:lstStyle/>
        <a:p>
          <a:r>
            <a:rPr lang="en-IE" dirty="0" smtClean="0"/>
            <a:t>Improve and standardize high quality care</a:t>
          </a:r>
          <a:endParaRPr lang="en-IE" dirty="0"/>
        </a:p>
      </dgm:t>
    </dgm:pt>
    <dgm:pt modelId="{43D9D5BD-D2EA-442B-B70E-D595569BCCC8}" type="parTrans" cxnId="{29573031-7DB4-4FBE-91E7-BCD4A729A575}">
      <dgm:prSet/>
      <dgm:spPr/>
      <dgm:t>
        <a:bodyPr/>
        <a:lstStyle/>
        <a:p>
          <a:endParaRPr lang="en-IE"/>
        </a:p>
      </dgm:t>
    </dgm:pt>
    <dgm:pt modelId="{DA5D1C28-84A5-4AF0-B49B-B8E5B172092A}" type="sibTrans" cxnId="{29573031-7DB4-4FBE-91E7-BCD4A729A575}">
      <dgm:prSet/>
      <dgm:spPr/>
      <dgm:t>
        <a:bodyPr/>
        <a:lstStyle/>
        <a:p>
          <a:endParaRPr lang="en-IE"/>
        </a:p>
      </dgm:t>
    </dgm:pt>
    <dgm:pt modelId="{CE4742BA-5032-4CBA-B943-1EE6F312A279}">
      <dgm:prSet/>
      <dgm:spPr>
        <a:solidFill>
          <a:schemeClr val="tx2">
            <a:lumMod val="60000"/>
            <a:lumOff val="40000"/>
          </a:schemeClr>
        </a:solidFill>
      </dgm:spPr>
      <dgm:t>
        <a:bodyPr/>
        <a:lstStyle/>
        <a:p>
          <a:r>
            <a:rPr lang="en-IE" dirty="0" smtClean="0"/>
            <a:t>Support integration with information management</a:t>
          </a:r>
          <a:endParaRPr lang="en-IE" dirty="0"/>
        </a:p>
      </dgm:t>
    </dgm:pt>
    <dgm:pt modelId="{691CA54F-C1D8-421A-9C40-0DE59A87FDAB}" type="parTrans" cxnId="{5265704D-4FD7-48F9-999A-B434A4F29662}">
      <dgm:prSet/>
      <dgm:spPr/>
      <dgm:t>
        <a:bodyPr/>
        <a:lstStyle/>
        <a:p>
          <a:endParaRPr lang="en-IE"/>
        </a:p>
      </dgm:t>
    </dgm:pt>
    <dgm:pt modelId="{38028A91-EF9E-4B64-ABE9-4517DF5286BC}" type="sibTrans" cxnId="{5265704D-4FD7-48F9-999A-B434A4F29662}">
      <dgm:prSet/>
      <dgm:spPr/>
      <dgm:t>
        <a:bodyPr/>
        <a:lstStyle/>
        <a:p>
          <a:endParaRPr lang="en-IE"/>
        </a:p>
      </dgm:t>
    </dgm:pt>
    <dgm:pt modelId="{7BD42A20-A149-4153-9268-F4F6DABD6DA9}">
      <dgm:prSet/>
      <dgm:spPr>
        <a:solidFill>
          <a:schemeClr val="tx2">
            <a:lumMod val="60000"/>
            <a:lumOff val="40000"/>
          </a:schemeClr>
        </a:solidFill>
      </dgm:spPr>
      <dgm:t>
        <a:bodyPr/>
        <a:lstStyle/>
        <a:p>
          <a:r>
            <a:rPr lang="en-IE" dirty="0" smtClean="0"/>
            <a:t>Align finances with desired outcomes</a:t>
          </a:r>
          <a:endParaRPr lang="en-IE" dirty="0"/>
        </a:p>
      </dgm:t>
    </dgm:pt>
    <dgm:pt modelId="{47BDB737-17FB-4649-A44C-E8E9AEBAB68F}" type="parTrans" cxnId="{99EFB4D7-B1EF-40D3-B0DE-20B8020B9474}">
      <dgm:prSet/>
      <dgm:spPr/>
      <dgm:t>
        <a:bodyPr/>
        <a:lstStyle/>
        <a:p>
          <a:endParaRPr lang="en-IE"/>
        </a:p>
      </dgm:t>
    </dgm:pt>
    <dgm:pt modelId="{350C26D5-ED29-4360-891D-88C6E9BDC243}" type="sibTrans" cxnId="{99EFB4D7-B1EF-40D3-B0DE-20B8020B9474}">
      <dgm:prSet/>
      <dgm:spPr/>
      <dgm:t>
        <a:bodyPr/>
        <a:lstStyle/>
        <a:p>
          <a:endParaRPr lang="en-IE"/>
        </a:p>
      </dgm:t>
    </dgm:pt>
    <dgm:pt modelId="{7960393C-CBF1-412D-B28B-114ACEFF8CCE}" type="pres">
      <dgm:prSet presAssocID="{46F02E72-C8F0-4DB6-BEF6-06FBDA08A058}" presName="Name0" presStyleCnt="0">
        <dgm:presLayoutVars>
          <dgm:chPref val="1"/>
          <dgm:dir/>
          <dgm:animOne val="branch"/>
          <dgm:animLvl val="lvl"/>
          <dgm:resizeHandles val="exact"/>
        </dgm:presLayoutVars>
      </dgm:prSet>
      <dgm:spPr/>
      <dgm:t>
        <a:bodyPr/>
        <a:lstStyle/>
        <a:p>
          <a:endParaRPr lang="en-IE"/>
        </a:p>
      </dgm:t>
    </dgm:pt>
    <dgm:pt modelId="{1B57BA65-7118-42FA-AAFC-19605183E6C8}" type="pres">
      <dgm:prSet presAssocID="{1A6BC832-5BA6-4C71-8F59-CEB1F65248A9}" presName="root1" presStyleCnt="0"/>
      <dgm:spPr/>
    </dgm:pt>
    <dgm:pt modelId="{3B1E88BE-F24F-4E11-8A5E-0ACDEC374093}" type="pres">
      <dgm:prSet presAssocID="{1A6BC832-5BA6-4C71-8F59-CEB1F65248A9}" presName="LevelOneTextNode" presStyleLbl="node0" presStyleIdx="0" presStyleCnt="1" custAng="5400000" custScaleX="167970" custScaleY="46132" custLinFactX="-100000" custLinFactNeighborX="-168353" custLinFactNeighborY="3204">
        <dgm:presLayoutVars>
          <dgm:chPref val="3"/>
        </dgm:presLayoutVars>
      </dgm:prSet>
      <dgm:spPr/>
      <dgm:t>
        <a:bodyPr/>
        <a:lstStyle/>
        <a:p>
          <a:endParaRPr lang="en-IE"/>
        </a:p>
      </dgm:t>
    </dgm:pt>
    <dgm:pt modelId="{9F99859E-527A-43FB-B056-8822879103F3}" type="pres">
      <dgm:prSet presAssocID="{1A6BC832-5BA6-4C71-8F59-CEB1F65248A9}" presName="level2hierChild" presStyleCnt="0"/>
      <dgm:spPr/>
    </dgm:pt>
    <dgm:pt modelId="{3FF3265D-0A28-4A30-AACF-92F131A575D3}" type="pres">
      <dgm:prSet presAssocID="{2C7EA4BF-539E-4986-8A9D-68629139478F}" presName="conn2-1" presStyleLbl="parChTrans1D2" presStyleIdx="0" presStyleCnt="5"/>
      <dgm:spPr/>
      <dgm:t>
        <a:bodyPr/>
        <a:lstStyle/>
        <a:p>
          <a:endParaRPr lang="en-IE"/>
        </a:p>
      </dgm:t>
    </dgm:pt>
    <dgm:pt modelId="{EFDACE99-618D-4801-A7E9-7F030B6B3E92}" type="pres">
      <dgm:prSet presAssocID="{2C7EA4BF-539E-4986-8A9D-68629139478F}" presName="connTx" presStyleLbl="parChTrans1D2" presStyleIdx="0" presStyleCnt="5"/>
      <dgm:spPr/>
      <dgm:t>
        <a:bodyPr/>
        <a:lstStyle/>
        <a:p>
          <a:endParaRPr lang="en-IE"/>
        </a:p>
      </dgm:t>
    </dgm:pt>
    <dgm:pt modelId="{3D9CAE8B-DDE9-41BB-A41D-9D2D41AB7337}" type="pres">
      <dgm:prSet presAssocID="{B804E88C-50F2-4A8B-B081-E3682394E8F4}" presName="root2" presStyleCnt="0"/>
      <dgm:spPr/>
    </dgm:pt>
    <dgm:pt modelId="{CDE635DE-5654-451A-8B6B-C47ED4442676}" type="pres">
      <dgm:prSet presAssocID="{B804E88C-50F2-4A8B-B081-E3682394E8F4}" presName="LevelTwoTextNode" presStyleLbl="node2" presStyleIdx="0" presStyleCnt="5" custLinFactNeighborX="641" custLinFactNeighborY="-8906">
        <dgm:presLayoutVars>
          <dgm:chPref val="3"/>
        </dgm:presLayoutVars>
      </dgm:prSet>
      <dgm:spPr/>
      <dgm:t>
        <a:bodyPr/>
        <a:lstStyle/>
        <a:p>
          <a:endParaRPr lang="en-IE"/>
        </a:p>
      </dgm:t>
    </dgm:pt>
    <dgm:pt modelId="{AA1A7F88-994C-44F6-BF01-475E36406FD1}" type="pres">
      <dgm:prSet presAssocID="{B804E88C-50F2-4A8B-B081-E3682394E8F4}" presName="level3hierChild" presStyleCnt="0"/>
      <dgm:spPr/>
    </dgm:pt>
    <dgm:pt modelId="{306C9C27-1329-43CB-8563-6325ADED7E04}" type="pres">
      <dgm:prSet presAssocID="{43D9D5BD-D2EA-442B-B70E-D595569BCCC8}" presName="conn2-1" presStyleLbl="parChTrans1D2" presStyleIdx="1" presStyleCnt="5"/>
      <dgm:spPr/>
      <dgm:t>
        <a:bodyPr/>
        <a:lstStyle/>
        <a:p>
          <a:endParaRPr lang="en-IE"/>
        </a:p>
      </dgm:t>
    </dgm:pt>
    <dgm:pt modelId="{DA3D61D5-9C90-4C1A-BD53-5F7FA2E13F13}" type="pres">
      <dgm:prSet presAssocID="{43D9D5BD-D2EA-442B-B70E-D595569BCCC8}" presName="connTx" presStyleLbl="parChTrans1D2" presStyleIdx="1" presStyleCnt="5"/>
      <dgm:spPr/>
      <dgm:t>
        <a:bodyPr/>
        <a:lstStyle/>
        <a:p>
          <a:endParaRPr lang="en-IE"/>
        </a:p>
      </dgm:t>
    </dgm:pt>
    <dgm:pt modelId="{45D95E50-E084-4988-9599-06380BAD88A3}" type="pres">
      <dgm:prSet presAssocID="{C4C5A090-59DC-4D16-8F83-3CAFB47D50C9}" presName="root2" presStyleCnt="0"/>
      <dgm:spPr/>
    </dgm:pt>
    <dgm:pt modelId="{E11955C3-196F-4423-8C02-F3C6AE2FDD29}" type="pres">
      <dgm:prSet presAssocID="{C4C5A090-59DC-4D16-8F83-3CAFB47D50C9}" presName="LevelTwoTextNode" presStyleLbl="node2" presStyleIdx="1" presStyleCnt="5" custLinFactNeighborX="641" custLinFactNeighborY="-14628">
        <dgm:presLayoutVars>
          <dgm:chPref val="3"/>
        </dgm:presLayoutVars>
      </dgm:prSet>
      <dgm:spPr/>
      <dgm:t>
        <a:bodyPr/>
        <a:lstStyle/>
        <a:p>
          <a:endParaRPr lang="en-IE"/>
        </a:p>
      </dgm:t>
    </dgm:pt>
    <dgm:pt modelId="{FE697897-FFDB-499A-A30B-300CE98CB75A}" type="pres">
      <dgm:prSet presAssocID="{C4C5A090-59DC-4D16-8F83-3CAFB47D50C9}" presName="level3hierChild" presStyleCnt="0"/>
      <dgm:spPr/>
    </dgm:pt>
    <dgm:pt modelId="{61C79A78-C32A-4C31-BE8E-AB18D65CE949}" type="pres">
      <dgm:prSet presAssocID="{691CA54F-C1D8-421A-9C40-0DE59A87FDAB}" presName="conn2-1" presStyleLbl="parChTrans1D2" presStyleIdx="2" presStyleCnt="5"/>
      <dgm:spPr/>
      <dgm:t>
        <a:bodyPr/>
        <a:lstStyle/>
        <a:p>
          <a:endParaRPr lang="en-IE"/>
        </a:p>
      </dgm:t>
    </dgm:pt>
    <dgm:pt modelId="{30E74A36-243A-4EDA-B135-254CE39CD9C6}" type="pres">
      <dgm:prSet presAssocID="{691CA54F-C1D8-421A-9C40-0DE59A87FDAB}" presName="connTx" presStyleLbl="parChTrans1D2" presStyleIdx="2" presStyleCnt="5"/>
      <dgm:spPr/>
      <dgm:t>
        <a:bodyPr/>
        <a:lstStyle/>
        <a:p>
          <a:endParaRPr lang="en-IE"/>
        </a:p>
      </dgm:t>
    </dgm:pt>
    <dgm:pt modelId="{394395F5-77B1-49B2-AC50-0F8F34F43F3C}" type="pres">
      <dgm:prSet presAssocID="{CE4742BA-5032-4CBA-B943-1EE6F312A279}" presName="root2" presStyleCnt="0"/>
      <dgm:spPr/>
    </dgm:pt>
    <dgm:pt modelId="{D8870387-3796-47F6-99FE-D352507DAAD4}" type="pres">
      <dgm:prSet presAssocID="{CE4742BA-5032-4CBA-B943-1EE6F312A279}" presName="LevelTwoTextNode" presStyleLbl="node2" presStyleIdx="2" presStyleCnt="5" custLinFactNeighborX="641" custLinFactNeighborY="-14628">
        <dgm:presLayoutVars>
          <dgm:chPref val="3"/>
        </dgm:presLayoutVars>
      </dgm:prSet>
      <dgm:spPr/>
      <dgm:t>
        <a:bodyPr/>
        <a:lstStyle/>
        <a:p>
          <a:endParaRPr lang="en-IE"/>
        </a:p>
      </dgm:t>
    </dgm:pt>
    <dgm:pt modelId="{5B16C7C8-2F86-48B8-BFD0-8DDCD57D3FC0}" type="pres">
      <dgm:prSet presAssocID="{CE4742BA-5032-4CBA-B943-1EE6F312A279}" presName="level3hierChild" presStyleCnt="0"/>
      <dgm:spPr/>
    </dgm:pt>
    <dgm:pt modelId="{B8D7F358-7B51-4CE6-8D45-6460EE2E481F}" type="pres">
      <dgm:prSet presAssocID="{47BDB737-17FB-4649-A44C-E8E9AEBAB68F}" presName="conn2-1" presStyleLbl="parChTrans1D2" presStyleIdx="3" presStyleCnt="5"/>
      <dgm:spPr/>
      <dgm:t>
        <a:bodyPr/>
        <a:lstStyle/>
        <a:p>
          <a:endParaRPr lang="en-IE"/>
        </a:p>
      </dgm:t>
    </dgm:pt>
    <dgm:pt modelId="{6F71DC70-1B06-4615-A32C-9D8124EE8496}" type="pres">
      <dgm:prSet presAssocID="{47BDB737-17FB-4649-A44C-E8E9AEBAB68F}" presName="connTx" presStyleLbl="parChTrans1D2" presStyleIdx="3" presStyleCnt="5"/>
      <dgm:spPr/>
      <dgm:t>
        <a:bodyPr/>
        <a:lstStyle/>
        <a:p>
          <a:endParaRPr lang="en-IE"/>
        </a:p>
      </dgm:t>
    </dgm:pt>
    <dgm:pt modelId="{79C50676-8B45-4003-A12A-2483C04D9BF5}" type="pres">
      <dgm:prSet presAssocID="{7BD42A20-A149-4153-9268-F4F6DABD6DA9}" presName="root2" presStyleCnt="0"/>
      <dgm:spPr/>
    </dgm:pt>
    <dgm:pt modelId="{B0C9F164-01FB-42C2-87E1-E431D43414F8}" type="pres">
      <dgm:prSet presAssocID="{7BD42A20-A149-4153-9268-F4F6DABD6DA9}" presName="LevelTwoTextNode" presStyleLbl="node2" presStyleIdx="3" presStyleCnt="5" custLinFactNeighborX="641" custLinFactNeighborY="-14628">
        <dgm:presLayoutVars>
          <dgm:chPref val="3"/>
        </dgm:presLayoutVars>
      </dgm:prSet>
      <dgm:spPr/>
      <dgm:t>
        <a:bodyPr/>
        <a:lstStyle/>
        <a:p>
          <a:endParaRPr lang="en-IE"/>
        </a:p>
      </dgm:t>
    </dgm:pt>
    <dgm:pt modelId="{3E0790CB-5474-436D-96D6-4B25CB0EC036}" type="pres">
      <dgm:prSet presAssocID="{7BD42A20-A149-4153-9268-F4F6DABD6DA9}" presName="level3hierChild" presStyleCnt="0"/>
      <dgm:spPr/>
    </dgm:pt>
    <dgm:pt modelId="{4E64DAB0-55D4-4A68-A8BD-0F4FEA57ECD1}" type="pres">
      <dgm:prSet presAssocID="{8EB863CC-34E9-4479-9DC0-43F47C9A20C3}" presName="conn2-1" presStyleLbl="parChTrans1D2" presStyleIdx="4" presStyleCnt="5"/>
      <dgm:spPr/>
      <dgm:t>
        <a:bodyPr/>
        <a:lstStyle/>
        <a:p>
          <a:endParaRPr lang="en-IE"/>
        </a:p>
      </dgm:t>
    </dgm:pt>
    <dgm:pt modelId="{A9253640-686C-4FB2-AF56-C66A1D0A3E25}" type="pres">
      <dgm:prSet presAssocID="{8EB863CC-34E9-4479-9DC0-43F47C9A20C3}" presName="connTx" presStyleLbl="parChTrans1D2" presStyleIdx="4" presStyleCnt="5"/>
      <dgm:spPr/>
      <dgm:t>
        <a:bodyPr/>
        <a:lstStyle/>
        <a:p>
          <a:endParaRPr lang="en-IE"/>
        </a:p>
      </dgm:t>
    </dgm:pt>
    <dgm:pt modelId="{13C41D61-25FF-4BA4-9D0D-F21787248E56}" type="pres">
      <dgm:prSet presAssocID="{0699AA02-9422-4971-9ABA-FFA314DB25F7}" presName="root2" presStyleCnt="0"/>
      <dgm:spPr/>
    </dgm:pt>
    <dgm:pt modelId="{32BACB28-5D7D-44F8-919C-9C21D8C0629D}" type="pres">
      <dgm:prSet presAssocID="{0699AA02-9422-4971-9ABA-FFA314DB25F7}" presName="LevelTwoTextNode" presStyleLbl="node2" presStyleIdx="4" presStyleCnt="5" custLinFactNeighborX="641" custLinFactNeighborY="-8824">
        <dgm:presLayoutVars>
          <dgm:chPref val="3"/>
        </dgm:presLayoutVars>
      </dgm:prSet>
      <dgm:spPr/>
      <dgm:t>
        <a:bodyPr/>
        <a:lstStyle/>
        <a:p>
          <a:endParaRPr lang="en-IE"/>
        </a:p>
      </dgm:t>
    </dgm:pt>
    <dgm:pt modelId="{9C276F14-C229-4018-BBB2-F27C363555A9}" type="pres">
      <dgm:prSet presAssocID="{0699AA02-9422-4971-9ABA-FFA314DB25F7}" presName="level3hierChild" presStyleCnt="0"/>
      <dgm:spPr/>
    </dgm:pt>
  </dgm:ptLst>
  <dgm:cxnLst>
    <dgm:cxn modelId="{8E4CBD5A-E69E-41F8-B11B-892D7153AD88}" type="presOf" srcId="{7BD42A20-A149-4153-9268-F4F6DABD6DA9}" destId="{B0C9F164-01FB-42C2-87E1-E431D43414F8}" srcOrd="0" destOrd="0" presId="urn:microsoft.com/office/officeart/2008/layout/HorizontalMultiLevelHierarchy"/>
    <dgm:cxn modelId="{DF45F7C6-5DF3-4036-AA0A-C2E24B689558}" type="presOf" srcId="{691CA54F-C1D8-421A-9C40-0DE59A87FDAB}" destId="{61C79A78-C32A-4C31-BE8E-AB18D65CE949}" srcOrd="0" destOrd="0" presId="urn:microsoft.com/office/officeart/2008/layout/HorizontalMultiLevelHierarchy"/>
    <dgm:cxn modelId="{1ED11D26-0B8C-441F-A542-102E59389C78}" type="presOf" srcId="{0699AA02-9422-4971-9ABA-FFA314DB25F7}" destId="{32BACB28-5D7D-44F8-919C-9C21D8C0629D}" srcOrd="0" destOrd="0" presId="urn:microsoft.com/office/officeart/2008/layout/HorizontalMultiLevelHierarchy"/>
    <dgm:cxn modelId="{D61FF8B4-03F3-4A67-B4C6-E4C0D34CA79D}" type="presOf" srcId="{2C7EA4BF-539E-4986-8A9D-68629139478F}" destId="{3FF3265D-0A28-4A30-AACF-92F131A575D3}" srcOrd="0" destOrd="0" presId="urn:microsoft.com/office/officeart/2008/layout/HorizontalMultiLevelHierarchy"/>
    <dgm:cxn modelId="{0F20773E-D38B-42C0-B28F-2FCB8A312122}" type="presOf" srcId="{8EB863CC-34E9-4479-9DC0-43F47C9A20C3}" destId="{4E64DAB0-55D4-4A68-A8BD-0F4FEA57ECD1}" srcOrd="0" destOrd="0" presId="urn:microsoft.com/office/officeart/2008/layout/HorizontalMultiLevelHierarchy"/>
    <dgm:cxn modelId="{420F1DD3-98D1-4D01-B545-7A7881CD44E5}" type="presOf" srcId="{43D9D5BD-D2EA-442B-B70E-D595569BCCC8}" destId="{DA3D61D5-9C90-4C1A-BD53-5F7FA2E13F13}" srcOrd="1" destOrd="0" presId="urn:microsoft.com/office/officeart/2008/layout/HorizontalMultiLevelHierarchy"/>
    <dgm:cxn modelId="{29573031-7DB4-4FBE-91E7-BCD4A729A575}" srcId="{1A6BC832-5BA6-4C71-8F59-CEB1F65248A9}" destId="{C4C5A090-59DC-4D16-8F83-3CAFB47D50C9}" srcOrd="1" destOrd="0" parTransId="{43D9D5BD-D2EA-442B-B70E-D595569BCCC8}" sibTransId="{DA5D1C28-84A5-4AF0-B49B-B8E5B172092A}"/>
    <dgm:cxn modelId="{0D5F457D-DE18-4606-AC62-25168499ECD6}" type="presOf" srcId="{C4C5A090-59DC-4D16-8F83-3CAFB47D50C9}" destId="{E11955C3-196F-4423-8C02-F3C6AE2FDD29}" srcOrd="0" destOrd="0" presId="urn:microsoft.com/office/officeart/2008/layout/HorizontalMultiLevelHierarchy"/>
    <dgm:cxn modelId="{31C07DBB-4516-4CD1-9AEC-65DCD98DA1C6}" srcId="{46F02E72-C8F0-4DB6-BEF6-06FBDA08A058}" destId="{1A6BC832-5BA6-4C71-8F59-CEB1F65248A9}" srcOrd="0" destOrd="0" parTransId="{BCFA62F5-0925-4368-B287-A9C519F20608}" sibTransId="{16904380-AE54-45E5-9782-231D626A6519}"/>
    <dgm:cxn modelId="{F3A6BB14-3257-4E8C-BDE7-7DE80458B0CA}" type="presOf" srcId="{46F02E72-C8F0-4DB6-BEF6-06FBDA08A058}" destId="{7960393C-CBF1-412D-B28B-114ACEFF8CCE}" srcOrd="0" destOrd="0" presId="urn:microsoft.com/office/officeart/2008/layout/HorizontalMultiLevelHierarchy"/>
    <dgm:cxn modelId="{851B8F70-FB1A-435E-8EE1-72F74FE8AC79}" type="presOf" srcId="{47BDB737-17FB-4649-A44C-E8E9AEBAB68F}" destId="{6F71DC70-1B06-4615-A32C-9D8124EE8496}" srcOrd="1" destOrd="0" presId="urn:microsoft.com/office/officeart/2008/layout/HorizontalMultiLevelHierarchy"/>
    <dgm:cxn modelId="{B86BB821-DAE8-4149-B421-0BDF52BA870E}" type="presOf" srcId="{CE4742BA-5032-4CBA-B943-1EE6F312A279}" destId="{D8870387-3796-47F6-99FE-D352507DAAD4}" srcOrd="0" destOrd="0" presId="urn:microsoft.com/office/officeart/2008/layout/HorizontalMultiLevelHierarchy"/>
    <dgm:cxn modelId="{82B64B08-0849-431B-A577-502712E0C13D}" srcId="{1A6BC832-5BA6-4C71-8F59-CEB1F65248A9}" destId="{B804E88C-50F2-4A8B-B081-E3682394E8F4}" srcOrd="0" destOrd="0" parTransId="{2C7EA4BF-539E-4986-8A9D-68629139478F}" sibTransId="{04A9273A-4C42-4AD9-9CAD-55F4FB7A4D8D}"/>
    <dgm:cxn modelId="{86A71146-74AF-4D82-9902-B24015920990}" type="presOf" srcId="{B804E88C-50F2-4A8B-B081-E3682394E8F4}" destId="{CDE635DE-5654-451A-8B6B-C47ED4442676}" srcOrd="0" destOrd="0" presId="urn:microsoft.com/office/officeart/2008/layout/HorizontalMultiLevelHierarchy"/>
    <dgm:cxn modelId="{1E8A333A-43F5-466F-850A-7AD1F222D1A5}" type="presOf" srcId="{2C7EA4BF-539E-4986-8A9D-68629139478F}" destId="{EFDACE99-618D-4801-A7E9-7F030B6B3E92}" srcOrd="1" destOrd="0" presId="urn:microsoft.com/office/officeart/2008/layout/HorizontalMultiLevelHierarchy"/>
    <dgm:cxn modelId="{5265704D-4FD7-48F9-999A-B434A4F29662}" srcId="{1A6BC832-5BA6-4C71-8F59-CEB1F65248A9}" destId="{CE4742BA-5032-4CBA-B943-1EE6F312A279}" srcOrd="2" destOrd="0" parTransId="{691CA54F-C1D8-421A-9C40-0DE59A87FDAB}" sibTransId="{38028A91-EF9E-4B64-ABE9-4517DF5286BC}"/>
    <dgm:cxn modelId="{5A1822F1-EB55-4A14-943A-7F0F22606B54}" type="presOf" srcId="{691CA54F-C1D8-421A-9C40-0DE59A87FDAB}" destId="{30E74A36-243A-4EDA-B135-254CE39CD9C6}" srcOrd="1" destOrd="0" presId="urn:microsoft.com/office/officeart/2008/layout/HorizontalMultiLevelHierarchy"/>
    <dgm:cxn modelId="{41163CDB-0314-4BA7-86B2-46E25C504FEE}" type="presOf" srcId="{1A6BC832-5BA6-4C71-8F59-CEB1F65248A9}" destId="{3B1E88BE-F24F-4E11-8A5E-0ACDEC374093}" srcOrd="0" destOrd="0" presId="urn:microsoft.com/office/officeart/2008/layout/HorizontalMultiLevelHierarchy"/>
    <dgm:cxn modelId="{99EFB4D7-B1EF-40D3-B0DE-20B8020B9474}" srcId="{1A6BC832-5BA6-4C71-8F59-CEB1F65248A9}" destId="{7BD42A20-A149-4153-9268-F4F6DABD6DA9}" srcOrd="3" destOrd="0" parTransId="{47BDB737-17FB-4649-A44C-E8E9AEBAB68F}" sibTransId="{350C26D5-ED29-4360-891D-88C6E9BDC243}"/>
    <dgm:cxn modelId="{60602F7A-B0B7-4842-B237-8D743808E9D0}" srcId="{1A6BC832-5BA6-4C71-8F59-CEB1F65248A9}" destId="{0699AA02-9422-4971-9ABA-FFA314DB25F7}" srcOrd="4" destOrd="0" parTransId="{8EB863CC-34E9-4479-9DC0-43F47C9A20C3}" sibTransId="{13CE98CE-BE47-4E22-BCE3-FE1D936D34DE}"/>
    <dgm:cxn modelId="{F4DC45BA-80B4-420A-B699-6391B3779CB2}" type="presOf" srcId="{8EB863CC-34E9-4479-9DC0-43F47C9A20C3}" destId="{A9253640-686C-4FB2-AF56-C66A1D0A3E25}" srcOrd="1" destOrd="0" presId="urn:microsoft.com/office/officeart/2008/layout/HorizontalMultiLevelHierarchy"/>
    <dgm:cxn modelId="{BAF6F9FE-5B82-4AD5-B084-E39FCABAF2CB}" type="presOf" srcId="{43D9D5BD-D2EA-442B-B70E-D595569BCCC8}" destId="{306C9C27-1329-43CB-8563-6325ADED7E04}" srcOrd="0" destOrd="0" presId="urn:microsoft.com/office/officeart/2008/layout/HorizontalMultiLevelHierarchy"/>
    <dgm:cxn modelId="{F857C3E1-9250-4F8E-907E-481F57F3265E}" type="presOf" srcId="{47BDB737-17FB-4649-A44C-E8E9AEBAB68F}" destId="{B8D7F358-7B51-4CE6-8D45-6460EE2E481F}" srcOrd="0" destOrd="0" presId="urn:microsoft.com/office/officeart/2008/layout/HorizontalMultiLevelHierarchy"/>
    <dgm:cxn modelId="{78BC0930-706E-4BD0-B1D8-3A18C64CD940}" type="presParOf" srcId="{7960393C-CBF1-412D-B28B-114ACEFF8CCE}" destId="{1B57BA65-7118-42FA-AAFC-19605183E6C8}" srcOrd="0" destOrd="0" presId="urn:microsoft.com/office/officeart/2008/layout/HorizontalMultiLevelHierarchy"/>
    <dgm:cxn modelId="{F786E64B-98A9-4621-AD7A-B5D4CCA8309A}" type="presParOf" srcId="{1B57BA65-7118-42FA-AAFC-19605183E6C8}" destId="{3B1E88BE-F24F-4E11-8A5E-0ACDEC374093}" srcOrd="0" destOrd="0" presId="urn:microsoft.com/office/officeart/2008/layout/HorizontalMultiLevelHierarchy"/>
    <dgm:cxn modelId="{A8E0DA79-FB94-4C09-88E4-C8EEA7679707}" type="presParOf" srcId="{1B57BA65-7118-42FA-AAFC-19605183E6C8}" destId="{9F99859E-527A-43FB-B056-8822879103F3}" srcOrd="1" destOrd="0" presId="urn:microsoft.com/office/officeart/2008/layout/HorizontalMultiLevelHierarchy"/>
    <dgm:cxn modelId="{E6A25DE2-D6E8-4ACB-BA4F-C08BFE67A145}" type="presParOf" srcId="{9F99859E-527A-43FB-B056-8822879103F3}" destId="{3FF3265D-0A28-4A30-AACF-92F131A575D3}" srcOrd="0" destOrd="0" presId="urn:microsoft.com/office/officeart/2008/layout/HorizontalMultiLevelHierarchy"/>
    <dgm:cxn modelId="{6EC9B347-34CC-4CA6-8784-44113E2E60DF}" type="presParOf" srcId="{3FF3265D-0A28-4A30-AACF-92F131A575D3}" destId="{EFDACE99-618D-4801-A7E9-7F030B6B3E92}" srcOrd="0" destOrd="0" presId="urn:microsoft.com/office/officeart/2008/layout/HorizontalMultiLevelHierarchy"/>
    <dgm:cxn modelId="{C2E04B02-510B-463D-806E-1BAEECBA7ACD}" type="presParOf" srcId="{9F99859E-527A-43FB-B056-8822879103F3}" destId="{3D9CAE8B-DDE9-41BB-A41D-9D2D41AB7337}" srcOrd="1" destOrd="0" presId="urn:microsoft.com/office/officeart/2008/layout/HorizontalMultiLevelHierarchy"/>
    <dgm:cxn modelId="{5D4555C4-09CB-4ACC-9FF2-90A84C30D462}" type="presParOf" srcId="{3D9CAE8B-DDE9-41BB-A41D-9D2D41AB7337}" destId="{CDE635DE-5654-451A-8B6B-C47ED4442676}" srcOrd="0" destOrd="0" presId="urn:microsoft.com/office/officeart/2008/layout/HorizontalMultiLevelHierarchy"/>
    <dgm:cxn modelId="{4C2530DA-0F03-47E5-976A-0AF67032F729}" type="presParOf" srcId="{3D9CAE8B-DDE9-41BB-A41D-9D2D41AB7337}" destId="{AA1A7F88-994C-44F6-BF01-475E36406FD1}" srcOrd="1" destOrd="0" presId="urn:microsoft.com/office/officeart/2008/layout/HorizontalMultiLevelHierarchy"/>
    <dgm:cxn modelId="{436DA121-9368-49A9-99DE-F27C9D9B9A54}" type="presParOf" srcId="{9F99859E-527A-43FB-B056-8822879103F3}" destId="{306C9C27-1329-43CB-8563-6325ADED7E04}" srcOrd="2" destOrd="0" presId="urn:microsoft.com/office/officeart/2008/layout/HorizontalMultiLevelHierarchy"/>
    <dgm:cxn modelId="{58E5EFB1-D7EC-4039-9323-9EBF3DB6BB38}" type="presParOf" srcId="{306C9C27-1329-43CB-8563-6325ADED7E04}" destId="{DA3D61D5-9C90-4C1A-BD53-5F7FA2E13F13}" srcOrd="0" destOrd="0" presId="urn:microsoft.com/office/officeart/2008/layout/HorizontalMultiLevelHierarchy"/>
    <dgm:cxn modelId="{20E4D09A-1A84-4FB8-8699-0927D19FA86F}" type="presParOf" srcId="{9F99859E-527A-43FB-B056-8822879103F3}" destId="{45D95E50-E084-4988-9599-06380BAD88A3}" srcOrd="3" destOrd="0" presId="urn:microsoft.com/office/officeart/2008/layout/HorizontalMultiLevelHierarchy"/>
    <dgm:cxn modelId="{0B7BC304-D598-45F0-B57F-0432BB2BCC4C}" type="presParOf" srcId="{45D95E50-E084-4988-9599-06380BAD88A3}" destId="{E11955C3-196F-4423-8C02-F3C6AE2FDD29}" srcOrd="0" destOrd="0" presId="urn:microsoft.com/office/officeart/2008/layout/HorizontalMultiLevelHierarchy"/>
    <dgm:cxn modelId="{22CD8153-BC6D-42C5-998A-841A27438C3D}" type="presParOf" srcId="{45D95E50-E084-4988-9599-06380BAD88A3}" destId="{FE697897-FFDB-499A-A30B-300CE98CB75A}" srcOrd="1" destOrd="0" presId="urn:microsoft.com/office/officeart/2008/layout/HorizontalMultiLevelHierarchy"/>
    <dgm:cxn modelId="{491712CC-2563-4F94-9815-374425F6E098}" type="presParOf" srcId="{9F99859E-527A-43FB-B056-8822879103F3}" destId="{61C79A78-C32A-4C31-BE8E-AB18D65CE949}" srcOrd="4" destOrd="0" presId="urn:microsoft.com/office/officeart/2008/layout/HorizontalMultiLevelHierarchy"/>
    <dgm:cxn modelId="{1D93468D-2F80-40CF-8DEF-6E2B4628AD3E}" type="presParOf" srcId="{61C79A78-C32A-4C31-BE8E-AB18D65CE949}" destId="{30E74A36-243A-4EDA-B135-254CE39CD9C6}" srcOrd="0" destOrd="0" presId="urn:microsoft.com/office/officeart/2008/layout/HorizontalMultiLevelHierarchy"/>
    <dgm:cxn modelId="{0790AE95-5ED1-4A97-968D-1E1BBA9A111D}" type="presParOf" srcId="{9F99859E-527A-43FB-B056-8822879103F3}" destId="{394395F5-77B1-49B2-AC50-0F8F34F43F3C}" srcOrd="5" destOrd="0" presId="urn:microsoft.com/office/officeart/2008/layout/HorizontalMultiLevelHierarchy"/>
    <dgm:cxn modelId="{350A14E2-DBEE-4521-9535-77E05ABB85CB}" type="presParOf" srcId="{394395F5-77B1-49B2-AC50-0F8F34F43F3C}" destId="{D8870387-3796-47F6-99FE-D352507DAAD4}" srcOrd="0" destOrd="0" presId="urn:microsoft.com/office/officeart/2008/layout/HorizontalMultiLevelHierarchy"/>
    <dgm:cxn modelId="{1FF35181-CFEA-4236-B101-3281196E47A6}" type="presParOf" srcId="{394395F5-77B1-49B2-AC50-0F8F34F43F3C}" destId="{5B16C7C8-2F86-48B8-BFD0-8DDCD57D3FC0}" srcOrd="1" destOrd="0" presId="urn:microsoft.com/office/officeart/2008/layout/HorizontalMultiLevelHierarchy"/>
    <dgm:cxn modelId="{F2882BF5-5369-4845-AC02-6849C7EF0BA0}" type="presParOf" srcId="{9F99859E-527A-43FB-B056-8822879103F3}" destId="{B8D7F358-7B51-4CE6-8D45-6460EE2E481F}" srcOrd="6" destOrd="0" presId="urn:microsoft.com/office/officeart/2008/layout/HorizontalMultiLevelHierarchy"/>
    <dgm:cxn modelId="{1C177332-AAF8-473B-8035-3C071A432CBE}" type="presParOf" srcId="{B8D7F358-7B51-4CE6-8D45-6460EE2E481F}" destId="{6F71DC70-1B06-4615-A32C-9D8124EE8496}" srcOrd="0" destOrd="0" presId="urn:microsoft.com/office/officeart/2008/layout/HorizontalMultiLevelHierarchy"/>
    <dgm:cxn modelId="{0CBC7292-48F9-4E6C-84FB-33986C2690BD}" type="presParOf" srcId="{9F99859E-527A-43FB-B056-8822879103F3}" destId="{79C50676-8B45-4003-A12A-2483C04D9BF5}" srcOrd="7" destOrd="0" presId="urn:microsoft.com/office/officeart/2008/layout/HorizontalMultiLevelHierarchy"/>
    <dgm:cxn modelId="{D43A3579-8AFC-4B8A-834F-F489EFEB421E}" type="presParOf" srcId="{79C50676-8B45-4003-A12A-2483C04D9BF5}" destId="{B0C9F164-01FB-42C2-87E1-E431D43414F8}" srcOrd="0" destOrd="0" presId="urn:microsoft.com/office/officeart/2008/layout/HorizontalMultiLevelHierarchy"/>
    <dgm:cxn modelId="{57797C89-5452-4AAB-B9AB-AE6E3102CF40}" type="presParOf" srcId="{79C50676-8B45-4003-A12A-2483C04D9BF5}" destId="{3E0790CB-5474-436D-96D6-4B25CB0EC036}" srcOrd="1" destOrd="0" presId="urn:microsoft.com/office/officeart/2008/layout/HorizontalMultiLevelHierarchy"/>
    <dgm:cxn modelId="{C3C28F11-8A94-4C69-B823-B240147F4D37}" type="presParOf" srcId="{9F99859E-527A-43FB-B056-8822879103F3}" destId="{4E64DAB0-55D4-4A68-A8BD-0F4FEA57ECD1}" srcOrd="8" destOrd="0" presId="urn:microsoft.com/office/officeart/2008/layout/HorizontalMultiLevelHierarchy"/>
    <dgm:cxn modelId="{28F6239C-810B-4644-9374-DB69E127A0C8}" type="presParOf" srcId="{4E64DAB0-55D4-4A68-A8BD-0F4FEA57ECD1}" destId="{A9253640-686C-4FB2-AF56-C66A1D0A3E25}" srcOrd="0" destOrd="0" presId="urn:microsoft.com/office/officeart/2008/layout/HorizontalMultiLevelHierarchy"/>
    <dgm:cxn modelId="{8D4D0C9B-E0BD-4668-AB58-D36E0596B781}" type="presParOf" srcId="{9F99859E-527A-43FB-B056-8822879103F3}" destId="{13C41D61-25FF-4BA4-9D0D-F21787248E56}" srcOrd="9" destOrd="0" presId="urn:microsoft.com/office/officeart/2008/layout/HorizontalMultiLevelHierarchy"/>
    <dgm:cxn modelId="{1B1CD884-7186-4607-82D5-9935D4D65D72}" type="presParOf" srcId="{13C41D61-25FF-4BA4-9D0D-F21787248E56}" destId="{32BACB28-5D7D-44F8-919C-9C21D8C0629D}" srcOrd="0" destOrd="0" presId="urn:microsoft.com/office/officeart/2008/layout/HorizontalMultiLevelHierarchy"/>
    <dgm:cxn modelId="{8A522072-8DF7-4429-ADC7-9E98D1BA691C}" type="presParOf" srcId="{13C41D61-25FF-4BA4-9D0D-F21787248E56}" destId="{9C276F14-C229-4018-BBB2-F27C363555A9}" srcOrd="1" destOrd="0" presId="urn:microsoft.com/office/officeart/2008/layout/HorizontalMultiLevelHierarchy"/>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64DAB0-55D4-4A68-A8BD-0F4FEA57ECD1}">
      <dsp:nvSpPr>
        <dsp:cNvPr id="0" name=""/>
        <dsp:cNvSpPr/>
      </dsp:nvSpPr>
      <dsp:spPr>
        <a:xfrm>
          <a:off x="1563706" y="2413073"/>
          <a:ext cx="1122336" cy="1707813"/>
        </a:xfrm>
        <a:custGeom>
          <a:avLst/>
          <a:gdLst/>
          <a:ahLst/>
          <a:cxnLst/>
          <a:rect l="0" t="0" r="0" b="0"/>
          <a:pathLst>
            <a:path>
              <a:moveTo>
                <a:pt x="0" y="0"/>
              </a:moveTo>
              <a:lnTo>
                <a:pt x="561168" y="0"/>
              </a:lnTo>
              <a:lnTo>
                <a:pt x="561168" y="1707813"/>
              </a:lnTo>
              <a:lnTo>
                <a:pt x="1122336" y="17078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n-IE" sz="700" kern="1200"/>
        </a:p>
      </dsp:txBody>
      <dsp:txXfrm>
        <a:off x="2073784" y="3215890"/>
        <a:ext cx="102179" cy="102179"/>
      </dsp:txXfrm>
    </dsp:sp>
    <dsp:sp modelId="{B8D7F358-7B51-4CE6-8D45-6460EE2E481F}">
      <dsp:nvSpPr>
        <dsp:cNvPr id="0" name=""/>
        <dsp:cNvSpPr/>
      </dsp:nvSpPr>
      <dsp:spPr>
        <a:xfrm>
          <a:off x="1563706" y="2413073"/>
          <a:ext cx="1122336" cy="711932"/>
        </a:xfrm>
        <a:custGeom>
          <a:avLst/>
          <a:gdLst/>
          <a:ahLst/>
          <a:cxnLst/>
          <a:rect l="0" t="0" r="0" b="0"/>
          <a:pathLst>
            <a:path>
              <a:moveTo>
                <a:pt x="0" y="0"/>
              </a:moveTo>
              <a:lnTo>
                <a:pt x="561168" y="0"/>
              </a:lnTo>
              <a:lnTo>
                <a:pt x="561168" y="711932"/>
              </a:lnTo>
              <a:lnTo>
                <a:pt x="1122336" y="7119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2091646" y="2735812"/>
        <a:ext cx="66454" cy="66454"/>
      </dsp:txXfrm>
    </dsp:sp>
    <dsp:sp modelId="{61C79A78-C32A-4C31-BE8E-AB18D65CE949}">
      <dsp:nvSpPr>
        <dsp:cNvPr id="0" name=""/>
        <dsp:cNvSpPr/>
      </dsp:nvSpPr>
      <dsp:spPr>
        <a:xfrm>
          <a:off x="1563706" y="2173314"/>
          <a:ext cx="1122336" cy="239759"/>
        </a:xfrm>
        <a:custGeom>
          <a:avLst/>
          <a:gdLst/>
          <a:ahLst/>
          <a:cxnLst/>
          <a:rect l="0" t="0" r="0" b="0"/>
          <a:pathLst>
            <a:path>
              <a:moveTo>
                <a:pt x="0" y="239759"/>
              </a:moveTo>
              <a:lnTo>
                <a:pt x="561168" y="239759"/>
              </a:lnTo>
              <a:lnTo>
                <a:pt x="561168" y="0"/>
              </a:lnTo>
              <a:lnTo>
                <a:pt x="112233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2096182" y="2264502"/>
        <a:ext cx="57382" cy="57382"/>
      </dsp:txXfrm>
    </dsp:sp>
    <dsp:sp modelId="{306C9C27-1329-43CB-8563-6325ADED7E04}">
      <dsp:nvSpPr>
        <dsp:cNvPr id="0" name=""/>
        <dsp:cNvSpPr/>
      </dsp:nvSpPr>
      <dsp:spPr>
        <a:xfrm>
          <a:off x="1563706" y="1221622"/>
          <a:ext cx="1122336" cy="1191451"/>
        </a:xfrm>
        <a:custGeom>
          <a:avLst/>
          <a:gdLst/>
          <a:ahLst/>
          <a:cxnLst/>
          <a:rect l="0" t="0" r="0" b="0"/>
          <a:pathLst>
            <a:path>
              <a:moveTo>
                <a:pt x="0" y="1191451"/>
              </a:moveTo>
              <a:lnTo>
                <a:pt x="561168" y="1191451"/>
              </a:lnTo>
              <a:lnTo>
                <a:pt x="561168" y="0"/>
              </a:lnTo>
              <a:lnTo>
                <a:pt x="112233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2083953" y="1776427"/>
        <a:ext cx="81841" cy="81841"/>
      </dsp:txXfrm>
    </dsp:sp>
    <dsp:sp modelId="{3FF3265D-0A28-4A30-AACF-92F131A575D3}">
      <dsp:nvSpPr>
        <dsp:cNvPr id="0" name=""/>
        <dsp:cNvSpPr/>
      </dsp:nvSpPr>
      <dsp:spPr>
        <a:xfrm>
          <a:off x="1563706" y="380676"/>
          <a:ext cx="1122336" cy="2032396"/>
        </a:xfrm>
        <a:custGeom>
          <a:avLst/>
          <a:gdLst/>
          <a:ahLst/>
          <a:cxnLst/>
          <a:rect l="0" t="0" r="0" b="0"/>
          <a:pathLst>
            <a:path>
              <a:moveTo>
                <a:pt x="0" y="2032396"/>
              </a:moveTo>
              <a:lnTo>
                <a:pt x="561168" y="2032396"/>
              </a:lnTo>
              <a:lnTo>
                <a:pt x="561168" y="0"/>
              </a:lnTo>
              <a:lnTo>
                <a:pt x="112233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IE" sz="800" kern="1200"/>
        </a:p>
      </dsp:txBody>
      <dsp:txXfrm>
        <a:off x="2066831" y="1338832"/>
        <a:ext cx="116084" cy="116084"/>
      </dsp:txXfrm>
    </dsp:sp>
    <dsp:sp modelId="{3B1E88BE-F24F-4E11-8A5E-0ACDEC374093}">
      <dsp:nvSpPr>
        <dsp:cNvPr id="0" name=""/>
        <dsp:cNvSpPr/>
      </dsp:nvSpPr>
      <dsp:spPr>
        <a:xfrm>
          <a:off x="0" y="1773650"/>
          <a:ext cx="1848566" cy="1278845"/>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IE" sz="2000" kern="1200" dirty="0" smtClean="0">
              <a:solidFill>
                <a:schemeClr val="bg1"/>
              </a:solidFill>
            </a:rPr>
            <a:t>Person-centred </a:t>
          </a:r>
        </a:p>
        <a:p>
          <a:pPr lvl="0" algn="ctr" defTabSz="889000">
            <a:lnSpc>
              <a:spcPct val="90000"/>
            </a:lnSpc>
            <a:spcBef>
              <a:spcPct val="0"/>
            </a:spcBef>
            <a:spcAft>
              <a:spcPct val="35000"/>
            </a:spcAft>
          </a:pPr>
          <a:r>
            <a:rPr lang="en-IE" sz="2000" kern="1200" dirty="0" smtClean="0">
              <a:solidFill>
                <a:schemeClr val="bg1"/>
              </a:solidFill>
            </a:rPr>
            <a:t>coordinated care</a:t>
          </a:r>
          <a:endParaRPr lang="en-IE" sz="2000" kern="1200" dirty="0">
            <a:solidFill>
              <a:schemeClr val="bg1"/>
            </a:solidFill>
          </a:endParaRPr>
        </a:p>
      </dsp:txBody>
      <dsp:txXfrm>
        <a:off x="0" y="1773650"/>
        <a:ext cx="1848566" cy="1278845"/>
      </dsp:txXfrm>
    </dsp:sp>
    <dsp:sp modelId="{CDE635DE-5654-451A-8B6B-C47ED4442676}">
      <dsp:nvSpPr>
        <dsp:cNvPr id="0" name=""/>
        <dsp:cNvSpPr/>
      </dsp:nvSpPr>
      <dsp:spPr>
        <a:xfrm>
          <a:off x="2686042" y="0"/>
          <a:ext cx="2497239" cy="761353"/>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E" sz="1800" kern="1200" dirty="0" smtClean="0"/>
            <a:t>Integrate and coordinate care</a:t>
          </a:r>
          <a:endParaRPr lang="en-IE" sz="1800" kern="1200" dirty="0"/>
        </a:p>
      </dsp:txBody>
      <dsp:txXfrm>
        <a:off x="2686042" y="0"/>
        <a:ext cx="2497239" cy="761353"/>
      </dsp:txXfrm>
    </dsp:sp>
    <dsp:sp modelId="{E11955C3-196F-4423-8C02-F3C6AE2FDD29}">
      <dsp:nvSpPr>
        <dsp:cNvPr id="0" name=""/>
        <dsp:cNvSpPr/>
      </dsp:nvSpPr>
      <dsp:spPr>
        <a:xfrm>
          <a:off x="2686042" y="840945"/>
          <a:ext cx="2497239" cy="761353"/>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E" sz="1800" kern="1200" dirty="0" smtClean="0"/>
            <a:t>Improve and standardize high quality care</a:t>
          </a:r>
          <a:endParaRPr lang="en-IE" sz="1800" kern="1200" dirty="0"/>
        </a:p>
      </dsp:txBody>
      <dsp:txXfrm>
        <a:off x="2686042" y="840945"/>
        <a:ext cx="2497239" cy="761353"/>
      </dsp:txXfrm>
    </dsp:sp>
    <dsp:sp modelId="{D8870387-3796-47F6-99FE-D352507DAAD4}">
      <dsp:nvSpPr>
        <dsp:cNvPr id="0" name=""/>
        <dsp:cNvSpPr/>
      </dsp:nvSpPr>
      <dsp:spPr>
        <a:xfrm>
          <a:off x="2686042" y="1792637"/>
          <a:ext cx="2497239" cy="761353"/>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E" sz="1800" kern="1200" dirty="0" smtClean="0"/>
            <a:t>Support integration with information management</a:t>
          </a:r>
          <a:endParaRPr lang="en-IE" sz="1800" kern="1200" dirty="0"/>
        </a:p>
      </dsp:txBody>
      <dsp:txXfrm>
        <a:off x="2686042" y="1792637"/>
        <a:ext cx="2497239" cy="761353"/>
      </dsp:txXfrm>
    </dsp:sp>
    <dsp:sp modelId="{B0C9F164-01FB-42C2-87E1-E431D43414F8}">
      <dsp:nvSpPr>
        <dsp:cNvPr id="0" name=""/>
        <dsp:cNvSpPr/>
      </dsp:nvSpPr>
      <dsp:spPr>
        <a:xfrm>
          <a:off x="2686042" y="2744329"/>
          <a:ext cx="2497239" cy="761353"/>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E" sz="1800" kern="1200" dirty="0" smtClean="0"/>
            <a:t>Align finances with desired outcomes</a:t>
          </a:r>
          <a:endParaRPr lang="en-IE" sz="1800" kern="1200" dirty="0"/>
        </a:p>
      </dsp:txBody>
      <dsp:txXfrm>
        <a:off x="2686042" y="2744329"/>
        <a:ext cx="2497239" cy="761353"/>
      </dsp:txXfrm>
    </dsp:sp>
    <dsp:sp modelId="{32BACB28-5D7D-44F8-919C-9C21D8C0629D}">
      <dsp:nvSpPr>
        <dsp:cNvPr id="0" name=""/>
        <dsp:cNvSpPr/>
      </dsp:nvSpPr>
      <dsp:spPr>
        <a:xfrm>
          <a:off x="2686042" y="3740210"/>
          <a:ext cx="2497239" cy="761353"/>
        </a:xfrm>
        <a:prstGeom prst="rect">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IE" sz="1800" kern="1200" dirty="0" smtClean="0"/>
            <a:t>Increase accountability for integration</a:t>
          </a:r>
          <a:endParaRPr lang="en-IE" sz="1800" kern="1200" dirty="0"/>
        </a:p>
      </dsp:txBody>
      <dsp:txXfrm>
        <a:off x="2686042" y="3740210"/>
        <a:ext cx="2497239" cy="76135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F4F846-8A05-42EE-B66B-D4370C02B85F}" type="datetimeFigureOut">
              <a:rPr lang="en-US" smtClean="0"/>
              <a:pPr/>
              <a:t>2/23/2016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61294E-A0C2-4D75-A20C-F62F90641762}" type="slidenum">
              <a:rPr lang="en-GB" smtClean="0"/>
              <a:pPr/>
              <a:t>‹#›</a:t>
            </a:fld>
            <a:endParaRPr lang="en-GB" dirty="0"/>
          </a:p>
        </p:txBody>
      </p:sp>
    </p:spTree>
    <p:extLst>
      <p:ext uri="{BB962C8B-B14F-4D97-AF65-F5344CB8AC3E}">
        <p14:creationId xmlns:p14="http://schemas.microsoft.com/office/powerpoint/2010/main" xmlns="" val="1941083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3F61294E-A0C2-4D75-A20C-F62F90641762}" type="slidenum">
              <a:rPr lang="en-GB" smtClean="0"/>
              <a:pPr/>
              <a:t>11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1294E-A0C2-4D75-A20C-F62F90641762}" type="slidenum">
              <a:rPr lang="en-GB" smtClean="0"/>
              <a:pPr/>
              <a:t>25</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1294E-A0C2-4D75-A20C-F62F90641762}" type="slidenum">
              <a:rPr lang="en-GB" smtClean="0"/>
              <a:pPr/>
              <a:t>26</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1294E-A0C2-4D75-A20C-F62F90641762}" type="slidenum">
              <a:rPr lang="en-GB" smtClean="0"/>
              <a:pPr/>
              <a:t>27</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1294E-A0C2-4D75-A20C-F62F90641762}" type="slidenum">
              <a:rPr lang="en-GB" smtClean="0"/>
              <a:pPr/>
              <a:t>28</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1294E-A0C2-4D75-A20C-F62F90641762}" type="slidenum">
              <a:rPr lang="en-GB" smtClean="0"/>
              <a:pPr/>
              <a:t>29</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1294E-A0C2-4D75-A20C-F62F90641762}" type="slidenum">
              <a:rPr lang="en-GB" smtClean="0"/>
              <a:pPr/>
              <a:t>30</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1294E-A0C2-4D75-A20C-F62F90641762}" type="slidenum">
              <a:rPr lang="en-GB" smtClean="0"/>
              <a:pPr/>
              <a:t>31</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1294E-A0C2-4D75-A20C-F62F90641762}" type="slidenum">
              <a:rPr lang="en-GB" smtClean="0"/>
              <a:pPr/>
              <a:t>32</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1294E-A0C2-4D75-A20C-F62F90641762}" type="slidenum">
              <a:rPr lang="en-GB" smtClean="0"/>
              <a:pPr/>
              <a:t>33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1294E-A0C2-4D75-A20C-F62F90641762}" type="slidenum">
              <a:rPr lang="en-GB" smtClean="0"/>
              <a:pPr/>
              <a:t>16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1294E-A0C2-4D75-A20C-F62F90641762}" type="slidenum">
              <a:rPr lang="en-GB" smtClean="0"/>
              <a:pPr/>
              <a:t>17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1294E-A0C2-4D75-A20C-F62F90641762}" type="slidenum">
              <a:rPr lang="en-GB" smtClean="0"/>
              <a:pPr/>
              <a:t>18</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1294E-A0C2-4D75-A20C-F62F90641762}" type="slidenum">
              <a:rPr lang="en-GB" smtClean="0"/>
              <a:pPr/>
              <a:t>19</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1294E-A0C2-4D75-A20C-F62F90641762}" type="slidenum">
              <a:rPr lang="en-GB" smtClean="0"/>
              <a:pPr/>
              <a:t>20</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1294E-A0C2-4D75-A20C-F62F90641762}" type="slidenum">
              <a:rPr lang="en-GB" smtClean="0"/>
              <a:pPr/>
              <a:t>21</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1294E-A0C2-4D75-A20C-F62F90641762}" type="slidenum">
              <a:rPr lang="en-GB" smtClean="0"/>
              <a:pPr/>
              <a:t>22</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3F61294E-A0C2-4D75-A20C-F62F90641762}" type="slidenum">
              <a:rPr lang="en-GB" smtClean="0"/>
              <a:pPr/>
              <a:t>24</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45410619-BE88-4364-9BB8-41EC469A7EC6}" type="datetimeFigureOut">
              <a:rPr lang="en-IE" smtClean="0"/>
              <a:pPr/>
              <a:t>23/02/2016</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3CDC1C90-9C98-4171-81F9-E2FF9E8555AD}" type="slidenum">
              <a:rPr lang="en-IE" smtClean="0"/>
              <a:pPr/>
              <a:t>‹#›</a:t>
            </a:fld>
            <a:endParaRPr lang="en-IE" dirty="0"/>
          </a:p>
        </p:txBody>
      </p:sp>
    </p:spTree>
    <p:extLst>
      <p:ext uri="{BB962C8B-B14F-4D97-AF65-F5344CB8AC3E}">
        <p14:creationId xmlns:p14="http://schemas.microsoft.com/office/powerpoint/2010/main" xmlns="" val="3391024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5410619-BE88-4364-9BB8-41EC469A7EC6}" type="datetimeFigureOut">
              <a:rPr lang="en-IE" smtClean="0"/>
              <a:pPr/>
              <a:t>23/02/2016</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3CDC1C90-9C98-4171-81F9-E2FF9E8555AD}" type="slidenum">
              <a:rPr lang="en-IE" smtClean="0"/>
              <a:pPr/>
              <a:t>‹#›</a:t>
            </a:fld>
            <a:endParaRPr lang="en-IE" dirty="0"/>
          </a:p>
        </p:txBody>
      </p:sp>
    </p:spTree>
    <p:extLst>
      <p:ext uri="{BB962C8B-B14F-4D97-AF65-F5344CB8AC3E}">
        <p14:creationId xmlns:p14="http://schemas.microsoft.com/office/powerpoint/2010/main" xmlns="" val="12140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5410619-BE88-4364-9BB8-41EC469A7EC6}" type="datetimeFigureOut">
              <a:rPr lang="en-IE" smtClean="0"/>
              <a:pPr/>
              <a:t>23/02/2016</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3CDC1C90-9C98-4171-81F9-E2FF9E8555AD}" type="slidenum">
              <a:rPr lang="en-IE" smtClean="0"/>
              <a:pPr/>
              <a:t>‹#›</a:t>
            </a:fld>
            <a:endParaRPr lang="en-IE" dirty="0"/>
          </a:p>
        </p:txBody>
      </p:sp>
    </p:spTree>
    <p:extLst>
      <p:ext uri="{BB962C8B-B14F-4D97-AF65-F5344CB8AC3E}">
        <p14:creationId xmlns:p14="http://schemas.microsoft.com/office/powerpoint/2010/main" xmlns="" val="245077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45410619-BE88-4364-9BB8-41EC469A7EC6}" type="datetimeFigureOut">
              <a:rPr lang="en-IE" smtClean="0">
                <a:solidFill>
                  <a:prstClr val="black">
                    <a:tint val="75000"/>
                  </a:prstClr>
                </a:solidFill>
              </a:rPr>
              <a:pPr/>
              <a:t>23/02/2016</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DC1C90-9C98-4171-81F9-E2FF9E8555AD}"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xmlns="" val="3279245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5410619-BE88-4364-9BB8-41EC469A7EC6}" type="datetimeFigureOut">
              <a:rPr lang="en-IE" smtClean="0">
                <a:solidFill>
                  <a:prstClr val="black">
                    <a:tint val="75000"/>
                  </a:prstClr>
                </a:solidFill>
              </a:rPr>
              <a:pPr/>
              <a:t>23/02/2016</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DC1C90-9C98-4171-81F9-E2FF9E8555AD}"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xmlns="" val="2115155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410619-BE88-4364-9BB8-41EC469A7EC6}" type="datetimeFigureOut">
              <a:rPr lang="en-IE" smtClean="0">
                <a:solidFill>
                  <a:prstClr val="black">
                    <a:tint val="75000"/>
                  </a:prstClr>
                </a:solidFill>
              </a:rPr>
              <a:pPr/>
              <a:t>23/02/2016</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DC1C90-9C98-4171-81F9-E2FF9E8555AD}"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xmlns="" val="3317105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45410619-BE88-4364-9BB8-41EC469A7EC6}" type="datetimeFigureOut">
              <a:rPr lang="en-IE" smtClean="0">
                <a:solidFill>
                  <a:prstClr val="black">
                    <a:tint val="75000"/>
                  </a:prstClr>
                </a:solidFill>
              </a:rPr>
              <a:pPr/>
              <a:t>23/02/2016</a:t>
            </a:fld>
            <a:endParaRPr lang="en-IE"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E"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DC1C90-9C98-4171-81F9-E2FF9E8555AD}"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xmlns="" val="39567880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45410619-BE88-4364-9BB8-41EC469A7EC6}" type="datetimeFigureOut">
              <a:rPr lang="en-IE" smtClean="0">
                <a:solidFill>
                  <a:prstClr val="black">
                    <a:tint val="75000"/>
                  </a:prstClr>
                </a:solidFill>
              </a:rPr>
              <a:pPr/>
              <a:t>23/02/2016</a:t>
            </a:fld>
            <a:endParaRPr lang="en-IE"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IE"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CDC1C90-9C98-4171-81F9-E2FF9E8555AD}"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xmlns="" val="3193537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45410619-BE88-4364-9BB8-41EC469A7EC6}" type="datetimeFigureOut">
              <a:rPr lang="en-IE" smtClean="0">
                <a:solidFill>
                  <a:prstClr val="black">
                    <a:tint val="75000"/>
                  </a:prstClr>
                </a:solidFill>
              </a:rPr>
              <a:pPr/>
              <a:t>23/02/2016</a:t>
            </a:fld>
            <a:endParaRPr lang="en-IE"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IE"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CDC1C90-9C98-4171-81F9-E2FF9E8555AD}"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xmlns="" val="366020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410619-BE88-4364-9BB8-41EC469A7EC6}" type="datetimeFigureOut">
              <a:rPr lang="en-IE" smtClean="0">
                <a:solidFill>
                  <a:prstClr val="black">
                    <a:tint val="75000"/>
                  </a:prstClr>
                </a:solidFill>
              </a:rPr>
              <a:pPr/>
              <a:t>23/02/2016</a:t>
            </a:fld>
            <a:endParaRPr lang="en-IE"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IE"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CDC1C90-9C98-4171-81F9-E2FF9E8555AD}"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xmlns="" val="3636867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410619-BE88-4364-9BB8-41EC469A7EC6}" type="datetimeFigureOut">
              <a:rPr lang="en-IE" smtClean="0">
                <a:solidFill>
                  <a:prstClr val="black">
                    <a:tint val="75000"/>
                  </a:prstClr>
                </a:solidFill>
              </a:rPr>
              <a:pPr/>
              <a:t>23/02/2016</a:t>
            </a:fld>
            <a:endParaRPr lang="en-IE"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E"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DC1C90-9C98-4171-81F9-E2FF9E8555AD}"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xmlns="" val="52111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5410619-BE88-4364-9BB8-41EC469A7EC6}" type="datetimeFigureOut">
              <a:rPr lang="en-IE" smtClean="0"/>
              <a:pPr/>
              <a:t>23/02/2016</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3CDC1C90-9C98-4171-81F9-E2FF9E8555AD}" type="slidenum">
              <a:rPr lang="en-IE" smtClean="0"/>
              <a:pPr/>
              <a:t>‹#›</a:t>
            </a:fld>
            <a:endParaRPr lang="en-IE" dirty="0"/>
          </a:p>
        </p:txBody>
      </p:sp>
    </p:spTree>
    <p:extLst>
      <p:ext uri="{BB962C8B-B14F-4D97-AF65-F5344CB8AC3E}">
        <p14:creationId xmlns:p14="http://schemas.microsoft.com/office/powerpoint/2010/main" xmlns="" val="4165694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410619-BE88-4364-9BB8-41EC469A7EC6}" type="datetimeFigureOut">
              <a:rPr lang="en-IE" smtClean="0">
                <a:solidFill>
                  <a:prstClr val="black">
                    <a:tint val="75000"/>
                  </a:prstClr>
                </a:solidFill>
              </a:rPr>
              <a:pPr/>
              <a:t>23/02/2016</a:t>
            </a:fld>
            <a:endParaRPr lang="en-IE"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IE"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CDC1C90-9C98-4171-81F9-E2FF9E8555AD}"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xmlns="" val="3502905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5410619-BE88-4364-9BB8-41EC469A7EC6}" type="datetimeFigureOut">
              <a:rPr lang="en-IE" smtClean="0">
                <a:solidFill>
                  <a:prstClr val="black">
                    <a:tint val="75000"/>
                  </a:prstClr>
                </a:solidFill>
              </a:rPr>
              <a:pPr/>
              <a:t>23/02/2016</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DC1C90-9C98-4171-81F9-E2FF9E8555AD}"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xmlns="" val="824180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45410619-BE88-4364-9BB8-41EC469A7EC6}" type="datetimeFigureOut">
              <a:rPr lang="en-IE" smtClean="0">
                <a:solidFill>
                  <a:prstClr val="black">
                    <a:tint val="75000"/>
                  </a:prstClr>
                </a:solidFill>
              </a:rPr>
              <a:pPr/>
              <a:t>23/02/2016</a:t>
            </a:fld>
            <a:endParaRPr lang="en-IE"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IE"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CDC1C90-9C98-4171-81F9-E2FF9E8555AD}"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xmlns="" val="415234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410619-BE88-4364-9BB8-41EC469A7EC6}" type="datetimeFigureOut">
              <a:rPr lang="en-IE" smtClean="0"/>
              <a:pPr/>
              <a:t>23/02/2016</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3CDC1C90-9C98-4171-81F9-E2FF9E8555AD}" type="slidenum">
              <a:rPr lang="en-IE" smtClean="0"/>
              <a:pPr/>
              <a:t>‹#›</a:t>
            </a:fld>
            <a:endParaRPr lang="en-IE" dirty="0"/>
          </a:p>
        </p:txBody>
      </p:sp>
    </p:spTree>
    <p:extLst>
      <p:ext uri="{BB962C8B-B14F-4D97-AF65-F5344CB8AC3E}">
        <p14:creationId xmlns:p14="http://schemas.microsoft.com/office/powerpoint/2010/main" xmlns="" val="3514756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45410619-BE88-4364-9BB8-41EC469A7EC6}" type="datetimeFigureOut">
              <a:rPr lang="en-IE" smtClean="0"/>
              <a:pPr/>
              <a:t>23/02/2016</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3CDC1C90-9C98-4171-81F9-E2FF9E8555AD}" type="slidenum">
              <a:rPr lang="en-IE" smtClean="0"/>
              <a:pPr/>
              <a:t>‹#›</a:t>
            </a:fld>
            <a:endParaRPr lang="en-IE" dirty="0"/>
          </a:p>
        </p:txBody>
      </p:sp>
    </p:spTree>
    <p:extLst>
      <p:ext uri="{BB962C8B-B14F-4D97-AF65-F5344CB8AC3E}">
        <p14:creationId xmlns:p14="http://schemas.microsoft.com/office/powerpoint/2010/main" xmlns="" val="56064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45410619-BE88-4364-9BB8-41EC469A7EC6}" type="datetimeFigureOut">
              <a:rPr lang="en-IE" smtClean="0"/>
              <a:pPr/>
              <a:t>23/02/2016</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3CDC1C90-9C98-4171-81F9-E2FF9E8555AD}" type="slidenum">
              <a:rPr lang="en-IE" smtClean="0"/>
              <a:pPr/>
              <a:t>‹#›</a:t>
            </a:fld>
            <a:endParaRPr lang="en-IE" dirty="0"/>
          </a:p>
        </p:txBody>
      </p:sp>
    </p:spTree>
    <p:extLst>
      <p:ext uri="{BB962C8B-B14F-4D97-AF65-F5344CB8AC3E}">
        <p14:creationId xmlns:p14="http://schemas.microsoft.com/office/powerpoint/2010/main" xmlns="" val="299751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45410619-BE88-4364-9BB8-41EC469A7EC6}" type="datetimeFigureOut">
              <a:rPr lang="en-IE" smtClean="0"/>
              <a:pPr/>
              <a:t>23/02/2016</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3CDC1C90-9C98-4171-81F9-E2FF9E8555AD}" type="slidenum">
              <a:rPr lang="en-IE" smtClean="0"/>
              <a:pPr/>
              <a:t>‹#›</a:t>
            </a:fld>
            <a:endParaRPr lang="en-IE" dirty="0"/>
          </a:p>
        </p:txBody>
      </p:sp>
    </p:spTree>
    <p:extLst>
      <p:ext uri="{BB962C8B-B14F-4D97-AF65-F5344CB8AC3E}">
        <p14:creationId xmlns:p14="http://schemas.microsoft.com/office/powerpoint/2010/main" xmlns="" val="609776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410619-BE88-4364-9BB8-41EC469A7EC6}" type="datetimeFigureOut">
              <a:rPr lang="en-IE" smtClean="0"/>
              <a:pPr/>
              <a:t>23/02/2016</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3CDC1C90-9C98-4171-81F9-E2FF9E8555AD}" type="slidenum">
              <a:rPr lang="en-IE" smtClean="0"/>
              <a:pPr/>
              <a:t>‹#›</a:t>
            </a:fld>
            <a:endParaRPr lang="en-IE" dirty="0"/>
          </a:p>
        </p:txBody>
      </p:sp>
    </p:spTree>
    <p:extLst>
      <p:ext uri="{BB962C8B-B14F-4D97-AF65-F5344CB8AC3E}">
        <p14:creationId xmlns:p14="http://schemas.microsoft.com/office/powerpoint/2010/main" xmlns="" val="283506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410619-BE88-4364-9BB8-41EC469A7EC6}" type="datetimeFigureOut">
              <a:rPr lang="en-IE" smtClean="0"/>
              <a:pPr/>
              <a:t>23/02/2016</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3CDC1C90-9C98-4171-81F9-E2FF9E8555AD}" type="slidenum">
              <a:rPr lang="en-IE" smtClean="0"/>
              <a:pPr/>
              <a:t>‹#›</a:t>
            </a:fld>
            <a:endParaRPr lang="en-IE" dirty="0"/>
          </a:p>
        </p:txBody>
      </p:sp>
    </p:spTree>
    <p:extLst>
      <p:ext uri="{BB962C8B-B14F-4D97-AF65-F5344CB8AC3E}">
        <p14:creationId xmlns:p14="http://schemas.microsoft.com/office/powerpoint/2010/main" xmlns="" val="1463247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410619-BE88-4364-9BB8-41EC469A7EC6}" type="datetimeFigureOut">
              <a:rPr lang="en-IE" smtClean="0"/>
              <a:pPr/>
              <a:t>23/02/2016</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3CDC1C90-9C98-4171-81F9-E2FF9E8555AD}" type="slidenum">
              <a:rPr lang="en-IE" smtClean="0"/>
              <a:pPr/>
              <a:t>‹#›</a:t>
            </a:fld>
            <a:endParaRPr lang="en-IE" dirty="0"/>
          </a:p>
        </p:txBody>
      </p:sp>
    </p:spTree>
    <p:extLst>
      <p:ext uri="{BB962C8B-B14F-4D97-AF65-F5344CB8AC3E}">
        <p14:creationId xmlns:p14="http://schemas.microsoft.com/office/powerpoint/2010/main" xmlns="" val="327830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chemeClr val="bg1"/>
            </a:gs>
            <a:gs pos="84000">
              <a:schemeClr val="bg2">
                <a:alpha val="73000"/>
              </a:schemeClr>
            </a:gs>
            <a:gs pos="100000">
              <a:schemeClr val="accent1">
                <a:tint val="23500"/>
                <a:satMod val="160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10619-BE88-4364-9BB8-41EC469A7EC6}" type="datetimeFigureOut">
              <a:rPr lang="en-IE" smtClean="0"/>
              <a:pPr/>
              <a:t>23/02/2016</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C1C90-9C98-4171-81F9-E2FF9E8555AD}" type="slidenum">
              <a:rPr lang="en-IE" smtClean="0"/>
              <a:pPr/>
              <a:t>‹#›</a:t>
            </a:fld>
            <a:endParaRPr lang="en-IE" dirty="0"/>
          </a:p>
        </p:txBody>
      </p:sp>
    </p:spTree>
    <p:extLst>
      <p:ext uri="{BB962C8B-B14F-4D97-AF65-F5344CB8AC3E}">
        <p14:creationId xmlns:p14="http://schemas.microsoft.com/office/powerpoint/2010/main" xmlns="" val="123311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chemeClr val="bg1"/>
            </a:gs>
            <a:gs pos="84000">
              <a:schemeClr val="bg2">
                <a:alpha val="73000"/>
              </a:schemeClr>
            </a:gs>
            <a:gs pos="100000">
              <a:schemeClr val="accent1">
                <a:tint val="23500"/>
                <a:satMod val="160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410619-BE88-4364-9BB8-41EC469A7EC6}" type="datetimeFigureOut">
              <a:rPr lang="en-IE" smtClean="0">
                <a:solidFill>
                  <a:prstClr val="black">
                    <a:tint val="75000"/>
                  </a:prstClr>
                </a:solidFill>
              </a:rPr>
              <a:pPr/>
              <a:t>23/02/2016</a:t>
            </a:fld>
            <a:endParaRPr lang="en-IE"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DC1C90-9C98-4171-81F9-E2FF9E8555AD}" type="slidenum">
              <a:rPr lang="en-IE" smtClean="0">
                <a:solidFill>
                  <a:prstClr val="black">
                    <a:tint val="75000"/>
                  </a:prstClr>
                </a:solidFill>
              </a:rPr>
              <a:pPr/>
              <a:t>‹#›</a:t>
            </a:fld>
            <a:endParaRPr lang="en-IE" dirty="0">
              <a:solidFill>
                <a:prstClr val="black">
                  <a:tint val="75000"/>
                </a:prstClr>
              </a:solidFill>
            </a:endParaRPr>
          </a:p>
        </p:txBody>
      </p:sp>
    </p:spTree>
    <p:extLst>
      <p:ext uri="{BB962C8B-B14F-4D97-AF65-F5344CB8AC3E}">
        <p14:creationId xmlns:p14="http://schemas.microsoft.com/office/powerpoint/2010/main" xmlns="" val="737777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gif"/><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gif"/></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4.png"/><Relationship Id="rId5" Type="http://schemas.openxmlformats.org/officeDocument/2006/relationships/image" Target="../media/image32.jpeg"/><Relationship Id="rId10" Type="http://schemas.openxmlformats.org/officeDocument/2006/relationships/image" Target="../media/image3.jpeg"/><Relationship Id="rId4" Type="http://schemas.openxmlformats.org/officeDocument/2006/relationships/image" Target="../media/image31.jpeg"/><Relationship Id="rId9" Type="http://schemas.openxmlformats.org/officeDocument/2006/relationships/image" Target="../media/image36.jpeg"/></Relationships>
</file>

<file path=ppt/slides/_rels/slide1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4.png"/><Relationship Id="rId7" Type="http://schemas.openxmlformats.org/officeDocument/2006/relationships/image" Target="../media/image39.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1.jpeg"/><Relationship Id="rId5" Type="http://schemas.openxmlformats.org/officeDocument/2006/relationships/image" Target="../media/image37.jpeg"/><Relationship Id="rId10" Type="http://schemas.openxmlformats.org/officeDocument/2006/relationships/image" Target="../media/image42.png"/><Relationship Id="rId4" Type="http://schemas.openxmlformats.org/officeDocument/2006/relationships/image" Target="../media/image3.jpeg"/><Relationship Id="rId9"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50.png"/><Relationship Id="rId11" Type="http://schemas.openxmlformats.org/officeDocument/2006/relationships/image" Target="../media/image55.jpeg"/><Relationship Id="rId5" Type="http://schemas.openxmlformats.org/officeDocument/2006/relationships/image" Target="../media/image49.png"/><Relationship Id="rId10" Type="http://schemas.openxmlformats.org/officeDocument/2006/relationships/image" Target="../media/image54.jpeg"/><Relationship Id="rId4" Type="http://schemas.openxmlformats.org/officeDocument/2006/relationships/image" Target="../media/image48.jpeg"/><Relationship Id="rId9" Type="http://schemas.openxmlformats.org/officeDocument/2006/relationships/image" Target="../media/image53.jpeg"/></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gif"/><Relationship Id="rId7" Type="http://schemas.openxmlformats.org/officeDocument/2006/relationships/diagramLayout" Target="../diagrams/layout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diagramColors" Target="../diagrams/colors1.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5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4.png"/><Relationship Id="rId4" Type="http://schemas.openxmlformats.org/officeDocument/2006/relationships/image" Target="../media/image3.jpeg"/></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2.xml"/><Relationship Id="rId13" Type="http://schemas.openxmlformats.org/officeDocument/2006/relationships/diagramColors" Target="../diagrams/colors3.xml"/><Relationship Id="rId18" Type="http://schemas.openxmlformats.org/officeDocument/2006/relationships/diagramData" Target="../diagrams/data5.xml"/><Relationship Id="rId3" Type="http://schemas.openxmlformats.org/officeDocument/2006/relationships/image" Target="../media/image2.gif"/><Relationship Id="rId21" Type="http://schemas.openxmlformats.org/officeDocument/2006/relationships/diagramColors" Target="../diagrams/colors5.xml"/><Relationship Id="rId7" Type="http://schemas.openxmlformats.org/officeDocument/2006/relationships/diagramLayout" Target="../diagrams/layout2.xml"/><Relationship Id="rId12" Type="http://schemas.openxmlformats.org/officeDocument/2006/relationships/diagramQuickStyle" Target="../diagrams/quickStyle3.xml"/><Relationship Id="rId17" Type="http://schemas.openxmlformats.org/officeDocument/2006/relationships/diagramColors" Target="../diagrams/colors4.xml"/><Relationship Id="rId2" Type="http://schemas.openxmlformats.org/officeDocument/2006/relationships/notesSlide" Target="../notesSlides/notesSlide11.xml"/><Relationship Id="rId16" Type="http://schemas.openxmlformats.org/officeDocument/2006/relationships/diagramQuickStyle" Target="../diagrams/quickStyle4.xml"/><Relationship Id="rId20" Type="http://schemas.openxmlformats.org/officeDocument/2006/relationships/diagramQuickStyle" Target="../diagrams/quickStyle5.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diagramLayout" Target="../diagrams/layout3.xml"/><Relationship Id="rId5" Type="http://schemas.openxmlformats.org/officeDocument/2006/relationships/image" Target="../media/image4.png"/><Relationship Id="rId15" Type="http://schemas.openxmlformats.org/officeDocument/2006/relationships/diagramLayout" Target="../diagrams/layout4.xml"/><Relationship Id="rId10" Type="http://schemas.openxmlformats.org/officeDocument/2006/relationships/diagramData" Target="../diagrams/data3.xml"/><Relationship Id="rId19" Type="http://schemas.openxmlformats.org/officeDocument/2006/relationships/diagramLayout" Target="../diagrams/layout5.xml"/><Relationship Id="rId4" Type="http://schemas.openxmlformats.org/officeDocument/2006/relationships/image" Target="../media/image3.jpeg"/><Relationship Id="rId9" Type="http://schemas.openxmlformats.org/officeDocument/2006/relationships/diagramColors" Target="../diagrams/colors2.xml"/><Relationship Id="rId14" Type="http://schemas.openxmlformats.org/officeDocument/2006/relationships/diagramData" Target="../diagrams/data4.xml"/></Relationships>
</file>

<file path=ppt/slides/_rels/slide27.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2.gif"/><Relationship Id="rId7" Type="http://schemas.openxmlformats.org/officeDocument/2006/relationships/diagramLayout" Target="../diagrams/layout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diagramColors" Target="../diagrams/colors6.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2.gif"/><Relationship Id="rId7" Type="http://schemas.openxmlformats.org/officeDocument/2006/relationships/diagramLayout" Target="../diagrams/layout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Data" Target="../diagrams/data7.xml"/><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diagramColors" Target="../diagrams/colors7.xml"/></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2.gif"/><Relationship Id="rId7" Type="http://schemas.openxmlformats.org/officeDocument/2006/relationships/diagramLayout" Target="../diagrams/layout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Data" Target="../diagrams/data8.xml"/><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diagramColors" Target="../diagrams/colors8.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2.gif"/><Relationship Id="rId7" Type="http://schemas.openxmlformats.org/officeDocument/2006/relationships/image" Target="../media/image6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42.png"/><Relationship Id="rId10" Type="http://schemas.openxmlformats.org/officeDocument/2006/relationships/image" Target="../media/image67.png"/><Relationship Id="rId4" Type="http://schemas.openxmlformats.org/officeDocument/2006/relationships/image" Target="../media/image4.png"/><Relationship Id="rId9"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1.jpeg"/><Relationship Id="rId7" Type="http://schemas.openxmlformats.org/officeDocument/2006/relationships/image" Target="../media/image7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10" Type="http://schemas.openxmlformats.org/officeDocument/2006/relationships/image" Target="../media/image4.png"/><Relationship Id="rId4" Type="http://schemas.openxmlformats.org/officeDocument/2006/relationships/image" Target="../media/image2.gif"/><Relationship Id="rId9"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73.png"/><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9.xml"/><Relationship Id="rId7"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microsoft.com/office/2007/relationships/diagramDrawing" Target="../diagrams/drawing1.xml"/></Relationships>
</file>

<file path=ppt/slides/_rels/slide3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5.jpeg"/><Relationship Id="rId7" Type="http://schemas.openxmlformats.org/officeDocument/2006/relationships/image" Target="../media/image3.jpeg"/><Relationship Id="rId2" Type="http://schemas.openxmlformats.org/officeDocument/2006/relationships/image" Target="../media/image74.jpeg"/><Relationship Id="rId1" Type="http://schemas.openxmlformats.org/officeDocument/2006/relationships/slideLayout" Target="../slideLayouts/slideLayout13.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 Id="rId9" Type="http://schemas.openxmlformats.org/officeDocument/2006/relationships/image" Target="../media/image2.gif"/></Relationships>
</file>

<file path=ppt/slides/_rels/slide37.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81.png"/><Relationship Id="rId2" Type="http://schemas.openxmlformats.org/officeDocument/2006/relationships/image" Target="../media/image79.gif"/><Relationship Id="rId1" Type="http://schemas.openxmlformats.org/officeDocument/2006/relationships/slideLayout" Target="../slideLayouts/slideLayout18.xml"/><Relationship Id="rId6" Type="http://schemas.openxmlformats.org/officeDocument/2006/relationships/image" Target="../media/image80.png"/><Relationship Id="rId5" Type="http://schemas.openxmlformats.org/officeDocument/2006/relationships/hyperlink" Target="http://www.hse.ie/integratedcare/"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2.png"/><Relationship Id="rId7"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png"/><Relationship Id="rId7" Type="http://schemas.openxmlformats.org/officeDocument/2006/relationships/image" Target="../media/image2.gif"/><Relationship Id="rId12"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3.jpeg"/><Relationship Id="rId5" Type="http://schemas.openxmlformats.org/officeDocument/2006/relationships/image" Target="../media/image19.jpeg"/><Relationship Id="rId10" Type="http://schemas.openxmlformats.org/officeDocument/2006/relationships/image" Target="../media/image23.jpeg"/><Relationship Id="rId4" Type="http://schemas.openxmlformats.org/officeDocument/2006/relationships/image" Target="../media/image18.png"/><Relationship Id="rId9"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8000"/>
            <a:lum/>
            <a:extLst>
              <a:ext uri="{28A0092B-C50C-407E-A947-70E740481C1C}">
                <a14:useLocalDpi xmlns:a14="http://schemas.microsoft.com/office/drawing/2010/main" xmlns="" val="0"/>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00232" y="2387603"/>
            <a:ext cx="5143536" cy="1470025"/>
          </a:xfrm>
        </p:spPr>
        <p:txBody>
          <a:bodyPr>
            <a:normAutofit/>
          </a:bodyPr>
          <a:lstStyle/>
          <a:p>
            <a:r>
              <a:rPr lang="en-IE" sz="4200" dirty="0" smtClean="0">
                <a:solidFill>
                  <a:schemeClr val="tx1">
                    <a:lumMod val="65000"/>
                    <a:lumOff val="35000"/>
                  </a:schemeClr>
                </a:solidFill>
              </a:rPr>
              <a:t>The Integrated Care Programmes</a:t>
            </a:r>
            <a:endParaRPr lang="en-IE" sz="4200" dirty="0">
              <a:solidFill>
                <a:schemeClr val="tx1">
                  <a:lumMod val="65000"/>
                  <a:lumOff val="35000"/>
                </a:schemeClr>
              </a:solidFill>
            </a:endParaRPr>
          </a:p>
        </p:txBody>
      </p:sp>
      <p:sp>
        <p:nvSpPr>
          <p:cNvPr id="6" name="Rectangle 5"/>
          <p:cNvSpPr/>
          <p:nvPr/>
        </p:nvSpPr>
        <p:spPr>
          <a:xfrm>
            <a:off x="2500298" y="4286256"/>
            <a:ext cx="4572000" cy="1200329"/>
          </a:xfrm>
          <a:prstGeom prst="rect">
            <a:avLst/>
          </a:prstGeom>
        </p:spPr>
        <p:txBody>
          <a:bodyPr>
            <a:spAutoFit/>
          </a:bodyPr>
          <a:lstStyle/>
          <a:p>
            <a:pPr algn="ctr"/>
            <a:r>
              <a:rPr lang="en-GB" dirty="0" smtClean="0">
                <a:solidFill>
                  <a:schemeClr val="tx1">
                    <a:lumMod val="65000"/>
                    <a:lumOff val="35000"/>
                  </a:schemeClr>
                </a:solidFill>
                <a:latin typeface="Calibri Light" pitchFamily="34" charset="0"/>
              </a:rPr>
              <a:t>Dr Áine Carroll </a:t>
            </a:r>
            <a:br>
              <a:rPr lang="en-GB" dirty="0" smtClean="0">
                <a:solidFill>
                  <a:schemeClr val="tx1">
                    <a:lumMod val="65000"/>
                    <a:lumOff val="35000"/>
                  </a:schemeClr>
                </a:solidFill>
                <a:latin typeface="Calibri Light" pitchFamily="34" charset="0"/>
              </a:rPr>
            </a:br>
            <a:r>
              <a:rPr lang="en-GB" dirty="0" smtClean="0">
                <a:solidFill>
                  <a:schemeClr val="tx1">
                    <a:lumMod val="65000"/>
                    <a:lumOff val="35000"/>
                  </a:schemeClr>
                </a:solidFill>
                <a:latin typeface="Calibri Light" pitchFamily="34" charset="0"/>
              </a:rPr>
              <a:t>National Director</a:t>
            </a:r>
          </a:p>
          <a:p>
            <a:pPr algn="ctr"/>
            <a:r>
              <a:rPr lang="en-GB" dirty="0" smtClean="0">
                <a:solidFill>
                  <a:schemeClr val="tx1">
                    <a:lumMod val="65000"/>
                    <a:lumOff val="35000"/>
                  </a:schemeClr>
                </a:solidFill>
                <a:latin typeface="Calibri Light" pitchFamily="34" charset="0"/>
              </a:rPr>
              <a:t>Clinical Strategy and Programmes Division </a:t>
            </a:r>
            <a:br>
              <a:rPr lang="en-GB" dirty="0" smtClean="0">
                <a:solidFill>
                  <a:schemeClr val="tx1">
                    <a:lumMod val="65000"/>
                    <a:lumOff val="35000"/>
                  </a:schemeClr>
                </a:solidFill>
                <a:latin typeface="Calibri Light" pitchFamily="34" charset="0"/>
              </a:rPr>
            </a:br>
            <a:r>
              <a:rPr lang="en-GB" dirty="0" smtClean="0">
                <a:solidFill>
                  <a:schemeClr val="tx1">
                    <a:lumMod val="65000"/>
                    <a:lumOff val="35000"/>
                  </a:schemeClr>
                </a:solidFill>
                <a:latin typeface="Calibri Light" pitchFamily="34" charset="0"/>
              </a:rPr>
              <a:t>Health Service Executive</a:t>
            </a:r>
            <a:endParaRPr lang="en-GB" dirty="0">
              <a:solidFill>
                <a:schemeClr val="tx1">
                  <a:lumMod val="65000"/>
                  <a:lumOff val="35000"/>
                </a:schemeClr>
              </a:solidFill>
            </a:endParaRPr>
          </a:p>
        </p:txBody>
      </p:sp>
      <p:sp>
        <p:nvSpPr>
          <p:cNvPr id="8" name="Title 1"/>
          <p:cNvSpPr txBox="1">
            <a:spLocks/>
          </p:cNvSpPr>
          <p:nvPr/>
        </p:nvSpPr>
        <p:spPr>
          <a:xfrm>
            <a:off x="4143372" y="3500438"/>
            <a:ext cx="4098852" cy="612769"/>
          </a:xfrm>
          <a:prstGeom prst="rect">
            <a:avLst/>
          </a:prstGeom>
        </p:spPr>
        <p:txBody>
          <a:bodyPr vert="horz" lIns="91440" tIns="45720" rIns="91440" bIns="45720" rtlCol="0" anchor="ctr">
            <a:normAutofit/>
          </a:bodyPr>
          <a:lstStyle/>
          <a:p>
            <a:pPr algn="ctr">
              <a:spcBef>
                <a:spcPct val="0"/>
              </a:spcBef>
              <a:defRPr/>
            </a:pPr>
            <a:r>
              <a:rPr lang="en-GB" sz="2000" i="1" dirty="0" smtClean="0">
                <a:solidFill>
                  <a:schemeClr val="bg1">
                    <a:lumMod val="50000"/>
                  </a:schemeClr>
                </a:solidFill>
                <a:latin typeface="+mj-lt"/>
                <a:ea typeface="+mj-ea"/>
                <a:cs typeface="+mj-cs"/>
              </a:rPr>
              <a:t>... </a:t>
            </a:r>
            <a:endParaRPr kumimoji="0" lang="en-IE" sz="2000" b="0" i="1" u="none" strike="noStrike" kern="1200" cap="none" spc="0" normalizeH="0" baseline="0" noProof="0" dirty="0">
              <a:ln>
                <a:noFill/>
              </a:ln>
              <a:solidFill>
                <a:schemeClr val="tx1"/>
              </a:solidFill>
              <a:effectLst/>
              <a:uLnTx/>
              <a:uFillTx/>
              <a:latin typeface="+mj-lt"/>
              <a:ea typeface="+mj-ea"/>
              <a:cs typeface="+mj-cs"/>
            </a:endParaRPr>
          </a:p>
        </p:txBody>
      </p:sp>
      <p:pic>
        <p:nvPicPr>
          <p:cNvPr id="9" name="Picture 8" descr="ICP colours (line) - latest - august 20th 2015.gi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14282" y="3857628"/>
            <a:ext cx="9144000" cy="435077"/>
          </a:xfrm>
          <a:prstGeom prst="rect">
            <a:avLst/>
          </a:prstGeom>
        </p:spPr>
      </p:pic>
      <p:pic>
        <p:nvPicPr>
          <p:cNvPr id="10" name="Picture 6" descr="Q:\USERS\CARCULLEN\National Comms\2014\Aines office\logo\Clinical Strategy and Programmes Division logo.jpg"/>
          <p:cNvPicPr>
            <a:picLocks noChangeAspect="1" noChangeArrowheads="1"/>
          </p:cNvPicPr>
          <p:nvPr/>
        </p:nvPicPr>
        <p:blipFill>
          <a:blip r:embed="rId4" cstate="print"/>
          <a:srcRect/>
          <a:stretch>
            <a:fillRect/>
          </a:stretch>
        </p:blipFill>
        <p:spPr bwMode="auto">
          <a:xfrm>
            <a:off x="6948488" y="5921217"/>
            <a:ext cx="2088007" cy="865345"/>
          </a:xfrm>
          <a:prstGeom prst="rect">
            <a:avLst/>
          </a:prstGeom>
          <a:noFill/>
          <a:ln w="9525">
            <a:noFill/>
            <a:miter lim="800000"/>
            <a:headEnd/>
            <a:tailEnd/>
          </a:ln>
        </p:spPr>
      </p:pic>
      <p:pic>
        <p:nvPicPr>
          <p:cNvPr id="11" name="Picture 10" descr="NICP Visual Identity.png"/>
          <p:cNvPicPr>
            <a:picLocks noChangeAspect="1"/>
          </p:cNvPicPr>
          <p:nvPr/>
        </p:nvPicPr>
        <p:blipFill>
          <a:blip r:embed="rId5" cstate="print"/>
          <a:stretch>
            <a:fillRect/>
          </a:stretch>
        </p:blipFill>
        <p:spPr>
          <a:xfrm>
            <a:off x="142844" y="1357298"/>
            <a:ext cx="2647378" cy="1140859"/>
          </a:xfrm>
          <a:prstGeom prst="rect">
            <a:avLst/>
          </a:prstGeom>
        </p:spPr>
      </p:pic>
    </p:spTree>
    <p:extLst>
      <p:ext uri="{BB962C8B-B14F-4D97-AF65-F5344CB8AC3E}">
        <p14:creationId xmlns:p14="http://schemas.microsoft.com/office/powerpoint/2010/main" xmlns="" val="1820339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864" y="0"/>
            <a:ext cx="4063914" cy="1143000"/>
          </a:xfrm>
        </p:spPr>
        <p:txBody>
          <a:bodyPr>
            <a:normAutofit/>
          </a:bodyPr>
          <a:lstStyle/>
          <a:p>
            <a:pPr algn="l">
              <a:defRPr/>
            </a:pPr>
            <a:r>
              <a:rPr lang="en-IE" sz="4000" dirty="0" smtClean="0">
                <a:solidFill>
                  <a:schemeClr val="tx1">
                    <a:lumMod val="65000"/>
                    <a:lumOff val="35000"/>
                  </a:schemeClr>
                </a:solidFill>
              </a:rPr>
              <a:t>Our Vision</a:t>
            </a:r>
          </a:p>
        </p:txBody>
      </p:sp>
      <p:pic>
        <p:nvPicPr>
          <p:cNvPr id="4" name="Picture 3" descr="ICP colours (line) - latest - august 20th 2015.gi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93659"/>
            <a:ext cx="9144000" cy="435077"/>
          </a:xfrm>
          <a:prstGeom prst="rect">
            <a:avLst/>
          </a:prstGeom>
        </p:spPr>
      </p:pic>
      <p:pic>
        <p:nvPicPr>
          <p:cNvPr id="12" name="Picture 11" descr="Hands - integrated care circle.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75229" y="1538233"/>
            <a:ext cx="5239977" cy="5034039"/>
          </a:xfrm>
          <a:prstGeom prst="rect">
            <a:avLst/>
          </a:prstGeom>
        </p:spPr>
      </p:pic>
      <p:sp>
        <p:nvSpPr>
          <p:cNvPr id="13" name="Title 1"/>
          <p:cNvSpPr txBox="1">
            <a:spLocks/>
          </p:cNvSpPr>
          <p:nvPr/>
        </p:nvSpPr>
        <p:spPr>
          <a:xfrm>
            <a:off x="571472" y="1500173"/>
            <a:ext cx="8001056" cy="714381"/>
          </a:xfrm>
          <a:prstGeom prst="rect">
            <a:avLst/>
          </a:prstGeom>
          <a:solidFill>
            <a:schemeClr val="accent1">
              <a:lumMod val="40000"/>
              <a:lumOff val="60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small" spc="0" normalizeH="0" noProof="0" dirty="0" smtClean="0">
                <a:ln>
                  <a:noFill/>
                </a:ln>
                <a:solidFill>
                  <a:schemeClr val="bg1"/>
                </a:solidFill>
                <a:effectLst/>
                <a:uLnTx/>
                <a:uFillTx/>
                <a:latin typeface="+mj-lt"/>
                <a:ea typeface="+mj-ea"/>
                <a:cs typeface="+mj-cs"/>
              </a:rPr>
              <a:t>Person-centred, coordinated care</a:t>
            </a:r>
            <a:endParaRPr kumimoji="0" lang="en-IE" sz="4400" b="1" i="0" u="none" strike="noStrike" kern="1200" cap="small" spc="0" normalizeH="0" noProof="0" dirty="0">
              <a:ln>
                <a:noFill/>
              </a:ln>
              <a:solidFill>
                <a:schemeClr val="bg1"/>
              </a:solidFill>
              <a:effectLst/>
              <a:uLnTx/>
              <a:uFillTx/>
              <a:latin typeface="+mj-lt"/>
              <a:ea typeface="+mj-ea"/>
              <a:cs typeface="+mj-cs"/>
            </a:endParaRPr>
          </a:p>
        </p:txBody>
      </p:sp>
      <p:sp>
        <p:nvSpPr>
          <p:cNvPr id="15" name="Oval 14"/>
          <p:cNvSpPr/>
          <p:nvPr/>
        </p:nvSpPr>
        <p:spPr>
          <a:xfrm>
            <a:off x="3500430" y="3071810"/>
            <a:ext cx="2143140" cy="1928826"/>
          </a:xfrm>
          <a:prstGeom prst="ellipse">
            <a:avLst/>
          </a:prstGeom>
          <a:blipFill>
            <a:blip r:embed="rId4" cstate="print">
              <a:extLst>
                <a:ext uri="{28A0092B-C50C-407E-A947-70E740481C1C}">
                  <a14:useLocalDpi xmlns:a14="http://schemas.microsoft.com/office/drawing/2010/main" xmlns="" val="0"/>
                </a:ext>
              </a:extLst>
            </a:blip>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790181" y="6222297"/>
            <a:ext cx="5135305" cy="523220"/>
          </a:xfrm>
          <a:prstGeom prst="rect">
            <a:avLst/>
          </a:prstGeom>
          <a:noFill/>
        </p:spPr>
        <p:txBody>
          <a:bodyPr wrap="square" rtlCol="0">
            <a:spAutoFit/>
          </a:bodyPr>
          <a:lstStyle/>
          <a:p>
            <a:endParaRPr lang="en-IE" dirty="0"/>
          </a:p>
          <a:p>
            <a:r>
              <a:rPr lang="en-IE" sz="1000" i="1" dirty="0"/>
              <a:t>Person-centred care made simple </a:t>
            </a:r>
            <a:r>
              <a:rPr lang="en-IE" sz="1000" dirty="0"/>
              <a:t>October </a:t>
            </a:r>
            <a:r>
              <a:rPr lang="en-IE" sz="1000" dirty="0" smtClean="0"/>
              <a:t>2014 Health </a:t>
            </a:r>
            <a:r>
              <a:rPr lang="en-IE" sz="1000" dirty="0"/>
              <a:t>Foundation</a:t>
            </a:r>
          </a:p>
        </p:txBody>
      </p:sp>
      <p:pic>
        <p:nvPicPr>
          <p:cNvPr id="14" name="Picture 6" descr="Q:\USERS\CARCULLEN\National Comms\2014\Aines office\logo\Clinical Strategy and Programmes Division logo.jpg"/>
          <p:cNvPicPr>
            <a:picLocks noChangeAspect="1" noChangeArrowheads="1"/>
          </p:cNvPicPr>
          <p:nvPr/>
        </p:nvPicPr>
        <p:blipFill>
          <a:blip r:embed="rId5" cstate="print"/>
          <a:srcRect/>
          <a:stretch>
            <a:fillRect/>
          </a:stretch>
        </p:blipFill>
        <p:spPr bwMode="auto">
          <a:xfrm>
            <a:off x="7416032" y="6141868"/>
            <a:ext cx="1727968" cy="716132"/>
          </a:xfrm>
          <a:prstGeom prst="rect">
            <a:avLst/>
          </a:prstGeom>
          <a:noFill/>
          <a:ln w="9525">
            <a:noFill/>
            <a:miter lim="800000"/>
            <a:headEnd/>
            <a:tailEnd/>
          </a:ln>
        </p:spPr>
      </p:pic>
      <p:pic>
        <p:nvPicPr>
          <p:cNvPr id="16" name="Picture 15" descr="NICP Visual Identity.png"/>
          <p:cNvPicPr>
            <a:picLocks noChangeAspect="1"/>
          </p:cNvPicPr>
          <p:nvPr/>
        </p:nvPicPr>
        <p:blipFill>
          <a:blip r:embed="rId6" cstate="print"/>
          <a:stretch>
            <a:fillRect/>
          </a:stretch>
        </p:blipFill>
        <p:spPr>
          <a:xfrm>
            <a:off x="142844" y="-24"/>
            <a:ext cx="2647378" cy="1140859"/>
          </a:xfrm>
          <a:prstGeom prst="rect">
            <a:avLst/>
          </a:prstGeom>
        </p:spPr>
      </p:pic>
    </p:spTree>
    <p:extLst>
      <p:ext uri="{BB962C8B-B14F-4D97-AF65-F5344CB8AC3E}">
        <p14:creationId xmlns:p14="http://schemas.microsoft.com/office/powerpoint/2010/main" xmlns="" val="4244745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100374" y="0"/>
            <a:ext cx="5000018" cy="1143000"/>
          </a:xfrm>
          <a:prstGeom prst="rect">
            <a:avLst/>
          </a:prstGeom>
        </p:spPr>
        <p:txBody>
          <a:bodyPr vert="horz" lIns="91440" tIns="45720" rIns="91440" bIns="45720" rtlCol="0" anchor="ctr">
            <a:normAutofit/>
          </a:bodyPr>
          <a:lstStyle/>
          <a:p>
            <a:pPr>
              <a:spcBef>
                <a:spcPct val="0"/>
              </a:spcBef>
              <a:defRPr/>
            </a:pPr>
            <a:r>
              <a:rPr lang="en-IE" sz="4000" dirty="0" smtClean="0">
                <a:solidFill>
                  <a:schemeClr val="tx1">
                    <a:lumMod val="65000"/>
                    <a:lumOff val="35000"/>
                  </a:schemeClr>
                </a:solidFill>
                <a:latin typeface="+mj-lt"/>
                <a:ea typeface="+mj-ea"/>
                <a:cs typeface="+mj-cs"/>
              </a:rPr>
              <a:t>Our Mission</a:t>
            </a:r>
          </a:p>
        </p:txBody>
      </p:sp>
      <p:pic>
        <p:nvPicPr>
          <p:cNvPr id="6" name="Picture 5" descr="ICP colours (line) - latest - august 20th 2015.gi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93659"/>
            <a:ext cx="9144000" cy="435077"/>
          </a:xfrm>
          <a:prstGeom prst="rect">
            <a:avLst/>
          </a:prstGeom>
        </p:spPr>
      </p:pic>
      <p:sp>
        <p:nvSpPr>
          <p:cNvPr id="35" name="Oval 34"/>
          <p:cNvSpPr/>
          <p:nvPr/>
        </p:nvSpPr>
        <p:spPr>
          <a:xfrm>
            <a:off x="3000364" y="2229818"/>
            <a:ext cx="3429024" cy="31432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8" name="Straight Connector 37"/>
          <p:cNvCxnSpPr/>
          <p:nvPr/>
        </p:nvCxnSpPr>
        <p:spPr>
          <a:xfrm>
            <a:off x="3500430" y="2729884"/>
            <a:ext cx="1143008" cy="10001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4714876" y="2801322"/>
            <a:ext cx="1143008" cy="938218"/>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3991193" y="4506530"/>
            <a:ext cx="1417715" cy="29652"/>
          </a:xfrm>
          <a:prstGeom prst="line">
            <a:avLst/>
          </a:prstGeom>
        </p:spPr>
        <p:style>
          <a:lnRef idx="1">
            <a:schemeClr val="accent1"/>
          </a:lnRef>
          <a:fillRef idx="0">
            <a:schemeClr val="accent1"/>
          </a:fillRef>
          <a:effectRef idx="0">
            <a:schemeClr val="accent1"/>
          </a:effectRef>
          <a:fontRef idx="minor">
            <a:schemeClr val="tx1"/>
          </a:fontRef>
        </p:style>
      </p:cxnSp>
      <p:grpSp>
        <p:nvGrpSpPr>
          <p:cNvPr id="41" name="Group 22"/>
          <p:cNvGrpSpPr/>
          <p:nvPr/>
        </p:nvGrpSpPr>
        <p:grpSpPr>
          <a:xfrm>
            <a:off x="3000364" y="2229818"/>
            <a:ext cx="3413760" cy="3413760"/>
            <a:chOff x="1482865" y="264159"/>
            <a:chExt cx="3413760" cy="3413760"/>
          </a:xfrm>
          <a:solidFill>
            <a:schemeClr val="bg2"/>
          </a:solidFill>
        </p:grpSpPr>
        <p:sp>
          <p:nvSpPr>
            <p:cNvPr id="42" name="Pie 41"/>
            <p:cNvSpPr/>
            <p:nvPr/>
          </p:nvSpPr>
          <p:spPr>
            <a:xfrm>
              <a:off x="1482865" y="264159"/>
              <a:ext cx="3413760" cy="3413760"/>
            </a:xfrm>
            <a:prstGeom prst="pie">
              <a:avLst>
                <a:gd name="adj1" fmla="val 16200000"/>
                <a:gd name="adj2" fmla="val 180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3" name="Pie 4"/>
            <p:cNvSpPr/>
            <p:nvPr/>
          </p:nvSpPr>
          <p:spPr>
            <a:xfrm>
              <a:off x="3210560" y="987552"/>
              <a:ext cx="1219200" cy="1016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endParaRPr lang="en-GB" sz="3800" kern="1200"/>
            </a:p>
          </p:txBody>
        </p:sp>
      </p:grpSp>
      <p:grpSp>
        <p:nvGrpSpPr>
          <p:cNvPr id="44" name="Group 25"/>
          <p:cNvGrpSpPr/>
          <p:nvPr/>
        </p:nvGrpSpPr>
        <p:grpSpPr>
          <a:xfrm>
            <a:off x="3000364" y="2229818"/>
            <a:ext cx="3413760" cy="3413760"/>
            <a:chOff x="1270812" y="264159"/>
            <a:chExt cx="3413760" cy="3413760"/>
          </a:xfrm>
          <a:solidFill>
            <a:schemeClr val="tx2">
              <a:lumMod val="20000"/>
              <a:lumOff val="80000"/>
            </a:schemeClr>
          </a:solidFill>
        </p:grpSpPr>
        <p:sp>
          <p:nvSpPr>
            <p:cNvPr id="45" name="Pie 44"/>
            <p:cNvSpPr/>
            <p:nvPr/>
          </p:nvSpPr>
          <p:spPr>
            <a:xfrm>
              <a:off x="1270812" y="264159"/>
              <a:ext cx="3413760" cy="3413760"/>
            </a:xfrm>
            <a:prstGeom prst="pie">
              <a:avLst>
                <a:gd name="adj1" fmla="val 9000000"/>
                <a:gd name="adj2" fmla="val 1620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Pie 4"/>
            <p:cNvSpPr/>
            <p:nvPr/>
          </p:nvSpPr>
          <p:spPr>
            <a:xfrm>
              <a:off x="1666239" y="987552"/>
              <a:ext cx="1219200" cy="101600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endParaRPr lang="en-GB" sz="3800" kern="1200"/>
            </a:p>
          </p:txBody>
        </p:sp>
      </p:grpSp>
      <p:sp>
        <p:nvSpPr>
          <p:cNvPr id="47" name="Pie 46"/>
          <p:cNvSpPr/>
          <p:nvPr/>
        </p:nvSpPr>
        <p:spPr>
          <a:xfrm>
            <a:off x="3000364" y="2229818"/>
            <a:ext cx="3413760" cy="3413760"/>
          </a:xfrm>
          <a:prstGeom prst="pie">
            <a:avLst>
              <a:gd name="adj1" fmla="val 1800000"/>
              <a:gd name="adj2" fmla="val 9000000"/>
            </a:avLst>
          </a:prstGeom>
          <a:solidFill>
            <a:schemeClr val="accent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Pie 4"/>
          <p:cNvSpPr/>
          <p:nvPr/>
        </p:nvSpPr>
        <p:spPr>
          <a:xfrm>
            <a:off x="3813165" y="4444699"/>
            <a:ext cx="1828800" cy="894080"/>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2400300">
              <a:lnSpc>
                <a:spcPct val="90000"/>
              </a:lnSpc>
              <a:spcBef>
                <a:spcPct val="0"/>
              </a:spcBef>
              <a:spcAft>
                <a:spcPct val="35000"/>
              </a:spcAft>
            </a:pPr>
            <a:endParaRPr lang="en-GB" sz="5400" kern="1200"/>
          </a:p>
        </p:txBody>
      </p:sp>
      <p:sp>
        <p:nvSpPr>
          <p:cNvPr id="49" name="TextBox 48"/>
          <p:cNvSpPr txBox="1"/>
          <p:nvPr/>
        </p:nvSpPr>
        <p:spPr>
          <a:xfrm>
            <a:off x="3357554" y="2857496"/>
            <a:ext cx="1276632" cy="523220"/>
          </a:xfrm>
          <a:prstGeom prst="rect">
            <a:avLst/>
          </a:prstGeom>
          <a:noFill/>
        </p:spPr>
        <p:txBody>
          <a:bodyPr wrap="none" rtlCol="0">
            <a:spAutoFit/>
          </a:bodyPr>
          <a:lstStyle/>
          <a:p>
            <a:r>
              <a:rPr lang="en-GB" sz="2800" b="1" cap="small" dirty="0" smtClean="0">
                <a:solidFill>
                  <a:srgbClr val="0070C0"/>
                </a:solidFill>
              </a:rPr>
              <a:t>Quality</a:t>
            </a:r>
            <a:endParaRPr lang="en-GB" sz="2800" b="1" cap="small" dirty="0">
              <a:solidFill>
                <a:srgbClr val="0070C0"/>
              </a:solidFill>
            </a:endParaRPr>
          </a:p>
        </p:txBody>
      </p:sp>
      <p:sp>
        <p:nvSpPr>
          <p:cNvPr id="50" name="TextBox 49"/>
          <p:cNvSpPr txBox="1"/>
          <p:nvPr/>
        </p:nvSpPr>
        <p:spPr>
          <a:xfrm>
            <a:off x="4929190" y="2857496"/>
            <a:ext cx="1112164" cy="523220"/>
          </a:xfrm>
          <a:prstGeom prst="rect">
            <a:avLst/>
          </a:prstGeom>
          <a:noFill/>
        </p:spPr>
        <p:txBody>
          <a:bodyPr wrap="none" rtlCol="0">
            <a:spAutoFit/>
          </a:bodyPr>
          <a:lstStyle/>
          <a:p>
            <a:r>
              <a:rPr lang="en-GB" sz="2800" b="1" cap="small" dirty="0" smtClean="0">
                <a:solidFill>
                  <a:srgbClr val="0070C0"/>
                </a:solidFill>
              </a:rPr>
              <a:t>Access</a:t>
            </a:r>
            <a:endParaRPr lang="en-GB" sz="2800" b="1" cap="small" dirty="0">
              <a:solidFill>
                <a:srgbClr val="0070C0"/>
              </a:solidFill>
            </a:endParaRPr>
          </a:p>
        </p:txBody>
      </p:sp>
      <p:sp>
        <p:nvSpPr>
          <p:cNvPr id="51" name="TextBox 50"/>
          <p:cNvSpPr txBox="1"/>
          <p:nvPr/>
        </p:nvSpPr>
        <p:spPr>
          <a:xfrm>
            <a:off x="4143372" y="4405978"/>
            <a:ext cx="993734" cy="523220"/>
          </a:xfrm>
          <a:prstGeom prst="rect">
            <a:avLst/>
          </a:prstGeom>
          <a:noFill/>
        </p:spPr>
        <p:txBody>
          <a:bodyPr wrap="none" rtlCol="0">
            <a:spAutoFit/>
          </a:bodyPr>
          <a:lstStyle/>
          <a:p>
            <a:r>
              <a:rPr lang="en-GB" sz="2800" b="1" cap="small" dirty="0" smtClean="0">
                <a:solidFill>
                  <a:srgbClr val="0070C0"/>
                </a:solidFill>
              </a:rPr>
              <a:t>Value</a:t>
            </a:r>
            <a:endParaRPr lang="en-GB" sz="2800" b="1" cap="small" dirty="0">
              <a:solidFill>
                <a:srgbClr val="0070C0"/>
              </a:solidFill>
            </a:endParaRPr>
          </a:p>
        </p:txBody>
      </p:sp>
      <p:sp>
        <p:nvSpPr>
          <p:cNvPr id="52" name="TextBox 51"/>
          <p:cNvSpPr txBox="1"/>
          <p:nvPr/>
        </p:nvSpPr>
        <p:spPr>
          <a:xfrm>
            <a:off x="5214942" y="2071678"/>
            <a:ext cx="3166957" cy="1107996"/>
          </a:xfrm>
          <a:prstGeom prst="rect">
            <a:avLst/>
          </a:prstGeom>
          <a:noFill/>
        </p:spPr>
        <p:txBody>
          <a:bodyPr wrap="none" rtlCol="0">
            <a:spAutoFit/>
          </a:bodyPr>
          <a:lstStyle/>
          <a:p>
            <a:pPr algn="ctr"/>
            <a:r>
              <a:rPr lang="en-GB" sz="2400" i="1" dirty="0" smtClean="0">
                <a:solidFill>
                  <a:schemeClr val="tx1">
                    <a:lumMod val="65000"/>
                    <a:lumOff val="35000"/>
                  </a:schemeClr>
                </a:solidFill>
              </a:rPr>
              <a:t>Improve access to </a:t>
            </a:r>
          </a:p>
          <a:p>
            <a:pPr algn="ctr"/>
            <a:r>
              <a:rPr lang="en-GB" sz="2400" i="1" dirty="0" smtClean="0">
                <a:solidFill>
                  <a:schemeClr val="tx1">
                    <a:lumMod val="65000"/>
                    <a:lumOff val="35000"/>
                  </a:schemeClr>
                </a:solidFill>
              </a:rPr>
              <a:t>all services</a:t>
            </a:r>
          </a:p>
          <a:p>
            <a:endParaRPr lang="en-GB" dirty="0"/>
          </a:p>
        </p:txBody>
      </p:sp>
      <p:sp>
        <p:nvSpPr>
          <p:cNvPr id="53" name="TextBox 52"/>
          <p:cNvSpPr txBox="1"/>
          <p:nvPr/>
        </p:nvSpPr>
        <p:spPr>
          <a:xfrm>
            <a:off x="314029" y="2000240"/>
            <a:ext cx="3615029" cy="1477328"/>
          </a:xfrm>
          <a:prstGeom prst="rect">
            <a:avLst/>
          </a:prstGeom>
          <a:noFill/>
        </p:spPr>
        <p:txBody>
          <a:bodyPr wrap="none" rtlCol="0">
            <a:spAutoFit/>
          </a:bodyPr>
          <a:lstStyle/>
          <a:p>
            <a:pPr algn="ctr"/>
            <a:r>
              <a:rPr lang="en-GB" sz="2400" i="1" dirty="0" smtClean="0">
                <a:solidFill>
                  <a:schemeClr val="tx1">
                    <a:lumMod val="65000"/>
                    <a:lumOff val="35000"/>
                  </a:schemeClr>
                </a:solidFill>
              </a:rPr>
              <a:t>Improve the quality of care </a:t>
            </a:r>
          </a:p>
          <a:p>
            <a:pPr algn="ctr"/>
            <a:r>
              <a:rPr lang="en-GB" sz="2400" i="1" dirty="0" smtClean="0">
                <a:solidFill>
                  <a:schemeClr val="tx1">
                    <a:lumMod val="65000"/>
                    <a:lumOff val="35000"/>
                  </a:schemeClr>
                </a:solidFill>
              </a:rPr>
              <a:t>we deliver to all users </a:t>
            </a:r>
          </a:p>
          <a:p>
            <a:pPr algn="ctr"/>
            <a:r>
              <a:rPr lang="en-GB" sz="2400" i="1" dirty="0" smtClean="0">
                <a:solidFill>
                  <a:schemeClr val="tx1">
                    <a:lumMod val="65000"/>
                    <a:lumOff val="35000"/>
                  </a:schemeClr>
                </a:solidFill>
              </a:rPr>
              <a:t>of HSE services</a:t>
            </a:r>
          </a:p>
          <a:p>
            <a:pPr algn="ctr"/>
            <a:endParaRPr lang="en-GB" dirty="0"/>
          </a:p>
        </p:txBody>
      </p:sp>
      <p:sp>
        <p:nvSpPr>
          <p:cNvPr id="54" name="TextBox 53"/>
          <p:cNvSpPr txBox="1"/>
          <p:nvPr/>
        </p:nvSpPr>
        <p:spPr>
          <a:xfrm>
            <a:off x="2131903" y="5715016"/>
            <a:ext cx="5346913" cy="461665"/>
          </a:xfrm>
          <a:prstGeom prst="rect">
            <a:avLst/>
          </a:prstGeom>
          <a:noFill/>
        </p:spPr>
        <p:txBody>
          <a:bodyPr wrap="none" rtlCol="0">
            <a:spAutoFit/>
          </a:bodyPr>
          <a:lstStyle/>
          <a:p>
            <a:pPr algn="ctr"/>
            <a:r>
              <a:rPr lang="en-GB" sz="2400" i="1" dirty="0" smtClean="0">
                <a:solidFill>
                  <a:schemeClr val="tx1">
                    <a:lumMod val="65000"/>
                    <a:lumOff val="35000"/>
                  </a:schemeClr>
                </a:solidFill>
              </a:rPr>
              <a:t>Improve value for money and for patients</a:t>
            </a:r>
            <a:endParaRPr lang="en-GB" dirty="0"/>
          </a:p>
        </p:txBody>
      </p:sp>
      <p:pic>
        <p:nvPicPr>
          <p:cNvPr id="56" name="Picture 55" descr="access-icon.gif"/>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143504" y="3357562"/>
            <a:ext cx="640423" cy="666742"/>
          </a:xfrm>
          <a:prstGeom prst="rect">
            <a:avLst/>
          </a:prstGeom>
        </p:spPr>
      </p:pic>
      <p:pic>
        <p:nvPicPr>
          <p:cNvPr id="57" name="Picture 56" descr="quality sign.pn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726051" y="3357562"/>
            <a:ext cx="428628" cy="632515"/>
          </a:xfrm>
          <a:prstGeom prst="rect">
            <a:avLst/>
          </a:prstGeom>
        </p:spPr>
      </p:pic>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357692" y="4842732"/>
            <a:ext cx="714370" cy="7143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7" name="Picture 6" descr="Q:\USERS\CARCULLEN\National Comms\2014\Aines office\logo\Clinical Strategy and Programmes Division logo.jpg"/>
          <p:cNvPicPr>
            <a:picLocks noChangeAspect="1" noChangeArrowheads="1"/>
          </p:cNvPicPr>
          <p:nvPr/>
        </p:nvPicPr>
        <p:blipFill>
          <a:blip r:embed="rId7" cstate="print"/>
          <a:srcRect/>
          <a:stretch>
            <a:fillRect/>
          </a:stretch>
        </p:blipFill>
        <p:spPr bwMode="auto">
          <a:xfrm>
            <a:off x="7416032" y="6141868"/>
            <a:ext cx="1727968" cy="716132"/>
          </a:xfrm>
          <a:prstGeom prst="rect">
            <a:avLst/>
          </a:prstGeom>
          <a:noFill/>
          <a:ln w="9525">
            <a:noFill/>
            <a:miter lim="800000"/>
            <a:headEnd/>
            <a:tailEnd/>
          </a:ln>
        </p:spPr>
      </p:pic>
      <p:pic>
        <p:nvPicPr>
          <p:cNvPr id="28" name="Picture 27" descr="NICP Visual Identity.png"/>
          <p:cNvPicPr>
            <a:picLocks noChangeAspect="1"/>
          </p:cNvPicPr>
          <p:nvPr/>
        </p:nvPicPr>
        <p:blipFill>
          <a:blip r:embed="rId8" cstate="print"/>
          <a:stretch>
            <a:fillRect/>
          </a:stretch>
        </p:blipFill>
        <p:spPr>
          <a:xfrm>
            <a:off x="142844" y="-24"/>
            <a:ext cx="2647378" cy="1140859"/>
          </a:xfrm>
          <a:prstGeom prst="rect">
            <a:avLst/>
          </a:prstGeom>
        </p:spPr>
      </p:pic>
    </p:spTree>
    <p:extLst>
      <p:ext uri="{BB962C8B-B14F-4D97-AF65-F5344CB8AC3E}">
        <p14:creationId xmlns:p14="http://schemas.microsoft.com/office/powerpoint/2010/main" xmlns="" val="2291509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203848" y="0"/>
            <a:ext cx="5141152" cy="1143000"/>
          </a:xfrm>
          <a:prstGeom prst="rect">
            <a:avLst/>
          </a:prstGeom>
        </p:spPr>
        <p:txBody>
          <a:bodyPr vert="horz" lIns="91440" tIns="45720" rIns="91440" bIns="45720" rtlCol="0" anchor="ctr">
            <a:normAutofit/>
          </a:bodyPr>
          <a:lstStyle/>
          <a:p>
            <a:pPr marR="0" lvl="0" indent="0" fontAlgn="auto">
              <a:lnSpc>
                <a:spcPct val="100000"/>
              </a:lnSpc>
              <a:spcBef>
                <a:spcPct val="0"/>
              </a:spcBef>
              <a:spcAft>
                <a:spcPts val="0"/>
              </a:spcAft>
              <a:buClrTx/>
              <a:buSzTx/>
              <a:buFontTx/>
              <a:buNone/>
              <a:tabLst/>
              <a:defRPr/>
            </a:pPr>
            <a:r>
              <a:rPr lang="en-IE" sz="4000" dirty="0" smtClean="0">
                <a:solidFill>
                  <a:schemeClr val="tx1">
                    <a:lumMod val="65000"/>
                    <a:lumOff val="35000"/>
                  </a:schemeClr>
                </a:solidFill>
                <a:latin typeface="+mj-lt"/>
                <a:ea typeface="+mj-ea"/>
                <a:cs typeface="+mj-cs"/>
              </a:rPr>
              <a:t>Objectives</a:t>
            </a:r>
            <a:endParaRPr lang="en-IE" sz="4000" dirty="0">
              <a:solidFill>
                <a:schemeClr val="tx1">
                  <a:lumMod val="65000"/>
                  <a:lumOff val="35000"/>
                </a:schemeClr>
              </a:solidFill>
              <a:latin typeface="+mj-lt"/>
              <a:ea typeface="+mj-ea"/>
              <a:cs typeface="+mj-cs"/>
            </a:endParaRPr>
          </a:p>
        </p:txBody>
      </p:sp>
      <p:pic>
        <p:nvPicPr>
          <p:cNvPr id="7" name="Picture 6" descr="ICP colours (line) - latest - august 20th 2015.gi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93659"/>
            <a:ext cx="9144000" cy="435077"/>
          </a:xfrm>
          <a:prstGeom prst="rect">
            <a:avLst/>
          </a:prstGeom>
        </p:spPr>
      </p:pic>
      <p:sp>
        <p:nvSpPr>
          <p:cNvPr id="12" name="Block Arc 11"/>
          <p:cNvSpPr/>
          <p:nvPr/>
        </p:nvSpPr>
        <p:spPr>
          <a:xfrm>
            <a:off x="2357422" y="2000240"/>
            <a:ext cx="4214842" cy="3786214"/>
          </a:xfrm>
          <a:prstGeom prst="blockArc">
            <a:avLst>
              <a:gd name="adj1" fmla="val 10800000"/>
              <a:gd name="adj2" fmla="val 16200000"/>
              <a:gd name="adj3" fmla="val 4642"/>
            </a:avLst>
          </a:prstGeom>
          <a:solidFill>
            <a:srgbClr val="CCECFF"/>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4" name="Block Arc 13"/>
          <p:cNvSpPr/>
          <p:nvPr/>
        </p:nvSpPr>
        <p:spPr>
          <a:xfrm>
            <a:off x="2357422" y="2000240"/>
            <a:ext cx="4214842" cy="3786214"/>
          </a:xfrm>
          <a:prstGeom prst="blockArc">
            <a:avLst>
              <a:gd name="adj1" fmla="val 5400000"/>
              <a:gd name="adj2" fmla="val 10800000"/>
              <a:gd name="adj3" fmla="val 4642"/>
            </a:avLst>
          </a:prstGeom>
          <a:solidFill>
            <a:srgbClr val="EAEAEA"/>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5" name="Block Arc 14"/>
          <p:cNvSpPr/>
          <p:nvPr/>
        </p:nvSpPr>
        <p:spPr>
          <a:xfrm>
            <a:off x="2357422" y="2000240"/>
            <a:ext cx="4214842" cy="3786214"/>
          </a:xfrm>
          <a:prstGeom prst="blockArc">
            <a:avLst>
              <a:gd name="adj1" fmla="val 0"/>
              <a:gd name="adj2" fmla="val 5400000"/>
              <a:gd name="adj3" fmla="val 4642"/>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6" name="Block Arc 15"/>
          <p:cNvSpPr/>
          <p:nvPr/>
        </p:nvSpPr>
        <p:spPr>
          <a:xfrm>
            <a:off x="2357422" y="2000240"/>
            <a:ext cx="4214842" cy="3786214"/>
          </a:xfrm>
          <a:prstGeom prst="blockArc">
            <a:avLst>
              <a:gd name="adj1" fmla="val 16200000"/>
              <a:gd name="adj2" fmla="val 0"/>
              <a:gd name="adj3" fmla="val 4642"/>
            </a:avLst>
          </a:prstGeom>
          <a:solidFill>
            <a:schemeClr val="accent2">
              <a:lumMod val="20000"/>
              <a:lumOff val="80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 name="Group 16"/>
          <p:cNvGrpSpPr/>
          <p:nvPr/>
        </p:nvGrpSpPr>
        <p:grpSpPr>
          <a:xfrm>
            <a:off x="3830023" y="1663822"/>
            <a:ext cx="1358567" cy="1220407"/>
            <a:chOff x="2544291" y="1843"/>
            <a:chExt cx="1007417" cy="1007417"/>
          </a:xfrm>
          <a:solidFill>
            <a:srgbClr val="FFCC99"/>
          </a:solidFill>
        </p:grpSpPr>
        <p:sp>
          <p:nvSpPr>
            <p:cNvPr id="27" name="Oval 26"/>
            <p:cNvSpPr/>
            <p:nvPr/>
          </p:nvSpPr>
          <p:spPr>
            <a:xfrm>
              <a:off x="2544291" y="1843"/>
              <a:ext cx="1007417" cy="100741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val 4"/>
            <p:cNvSpPr/>
            <p:nvPr/>
          </p:nvSpPr>
          <p:spPr>
            <a:xfrm>
              <a:off x="2691824" y="149376"/>
              <a:ext cx="712351" cy="7123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GB" sz="2200" kern="1200"/>
            </a:p>
          </p:txBody>
        </p:sp>
      </p:grpSp>
      <p:grpSp>
        <p:nvGrpSpPr>
          <p:cNvPr id="3" name="Group 17"/>
          <p:cNvGrpSpPr/>
          <p:nvPr/>
        </p:nvGrpSpPr>
        <p:grpSpPr>
          <a:xfrm>
            <a:off x="5713763" y="3190270"/>
            <a:ext cx="1358567" cy="1220407"/>
            <a:chOff x="4070738" y="1528291"/>
            <a:chExt cx="1007417" cy="1007417"/>
          </a:xfrm>
          <a:solidFill>
            <a:srgbClr val="FF9999"/>
          </a:solidFill>
        </p:grpSpPr>
        <p:sp>
          <p:nvSpPr>
            <p:cNvPr id="25" name="Oval 24"/>
            <p:cNvSpPr/>
            <p:nvPr/>
          </p:nvSpPr>
          <p:spPr>
            <a:xfrm>
              <a:off x="4070738" y="1528291"/>
              <a:ext cx="1007417" cy="100741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6" name="Oval 6"/>
            <p:cNvSpPr/>
            <p:nvPr/>
          </p:nvSpPr>
          <p:spPr>
            <a:xfrm>
              <a:off x="4218271" y="1675824"/>
              <a:ext cx="712351" cy="7123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GB" sz="2200" kern="1200"/>
            </a:p>
          </p:txBody>
        </p:sp>
      </p:grpSp>
      <p:grpSp>
        <p:nvGrpSpPr>
          <p:cNvPr id="4" name="Group 18"/>
          <p:cNvGrpSpPr/>
          <p:nvPr/>
        </p:nvGrpSpPr>
        <p:grpSpPr>
          <a:xfrm>
            <a:off x="3786182" y="4923237"/>
            <a:ext cx="1358567" cy="1220407"/>
            <a:chOff x="2544291" y="3054738"/>
            <a:chExt cx="1007417" cy="1007417"/>
          </a:xfrm>
          <a:solidFill>
            <a:schemeClr val="bg2">
              <a:lumMod val="90000"/>
            </a:schemeClr>
          </a:solidFill>
        </p:grpSpPr>
        <p:sp>
          <p:nvSpPr>
            <p:cNvPr id="23" name="Oval 22"/>
            <p:cNvSpPr/>
            <p:nvPr/>
          </p:nvSpPr>
          <p:spPr>
            <a:xfrm>
              <a:off x="2544291" y="3054738"/>
              <a:ext cx="1007417" cy="100741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Oval 8"/>
            <p:cNvSpPr/>
            <p:nvPr/>
          </p:nvSpPr>
          <p:spPr>
            <a:xfrm>
              <a:off x="2691824" y="3202271"/>
              <a:ext cx="712351" cy="7123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GB" sz="2200" kern="1200"/>
            </a:p>
          </p:txBody>
        </p:sp>
      </p:grpSp>
      <p:grpSp>
        <p:nvGrpSpPr>
          <p:cNvPr id="5" name="Group 19"/>
          <p:cNvGrpSpPr/>
          <p:nvPr/>
        </p:nvGrpSpPr>
        <p:grpSpPr>
          <a:xfrm>
            <a:off x="1785918" y="3190270"/>
            <a:ext cx="1358567" cy="1220407"/>
            <a:chOff x="1017843" y="1528291"/>
            <a:chExt cx="1007417" cy="1007417"/>
          </a:xfrm>
          <a:solidFill>
            <a:srgbClr val="99FFCC"/>
          </a:solidFill>
        </p:grpSpPr>
        <p:sp>
          <p:nvSpPr>
            <p:cNvPr id="21" name="Oval 20"/>
            <p:cNvSpPr/>
            <p:nvPr/>
          </p:nvSpPr>
          <p:spPr>
            <a:xfrm>
              <a:off x="1017843" y="1528291"/>
              <a:ext cx="1007417" cy="100741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10"/>
            <p:cNvSpPr/>
            <p:nvPr/>
          </p:nvSpPr>
          <p:spPr>
            <a:xfrm>
              <a:off x="1165376" y="1675824"/>
              <a:ext cx="712351" cy="7123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endParaRPr lang="en-GB" sz="2200" kern="1200"/>
            </a:p>
          </p:txBody>
        </p:sp>
      </p:grpSp>
      <p:grpSp>
        <p:nvGrpSpPr>
          <p:cNvPr id="10" name="Group 28"/>
          <p:cNvGrpSpPr/>
          <p:nvPr/>
        </p:nvGrpSpPr>
        <p:grpSpPr>
          <a:xfrm>
            <a:off x="3529838" y="2947685"/>
            <a:ext cx="1940810" cy="1743439"/>
            <a:chOff x="2328416" y="1312416"/>
            <a:chExt cx="1439167" cy="1439167"/>
          </a:xfrm>
          <a:solidFill>
            <a:srgbClr val="CCECFF"/>
          </a:solidFill>
        </p:grpSpPr>
        <p:sp>
          <p:nvSpPr>
            <p:cNvPr id="30" name="Oval 29"/>
            <p:cNvSpPr/>
            <p:nvPr/>
          </p:nvSpPr>
          <p:spPr>
            <a:xfrm>
              <a:off x="2328416" y="1312416"/>
              <a:ext cx="1439167" cy="1439167"/>
            </a:xfrm>
            <a:prstGeom prst="ellipse">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Oval 4"/>
            <p:cNvSpPr/>
            <p:nvPr/>
          </p:nvSpPr>
          <p:spPr>
            <a:xfrm>
              <a:off x="2539177" y="1523177"/>
              <a:ext cx="1017645" cy="101764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n-GB" sz="3200" kern="1200"/>
            </a:p>
          </p:txBody>
        </p:sp>
      </p:grpSp>
      <p:sp>
        <p:nvSpPr>
          <p:cNvPr id="32" name="Rectangle 31"/>
          <p:cNvSpPr/>
          <p:nvPr/>
        </p:nvSpPr>
        <p:spPr>
          <a:xfrm>
            <a:off x="3500430" y="1857364"/>
            <a:ext cx="1928826" cy="707886"/>
          </a:xfrm>
          <a:prstGeom prst="rect">
            <a:avLst/>
          </a:prstGeom>
        </p:spPr>
        <p:txBody>
          <a:bodyPr wrap="square">
            <a:spAutoFit/>
          </a:bodyPr>
          <a:lstStyle/>
          <a:p>
            <a:pPr algn="ctr">
              <a:lnSpc>
                <a:spcPts val="1600"/>
              </a:lnSpc>
            </a:pPr>
            <a:r>
              <a:rPr lang="en-GB" b="1" dirty="0" smtClean="0">
                <a:solidFill>
                  <a:schemeClr val="tx1">
                    <a:lumMod val="65000"/>
                    <a:lumOff val="35000"/>
                  </a:schemeClr>
                </a:solidFill>
                <a:effectLst>
                  <a:outerShdw blurRad="38100" dist="38100" dir="2700000" algn="tl">
                    <a:srgbClr val="000000">
                      <a:alpha val="43137"/>
                    </a:srgbClr>
                  </a:outerShdw>
                </a:effectLst>
              </a:rPr>
              <a:t>Improve and standardise </a:t>
            </a:r>
          </a:p>
          <a:p>
            <a:pPr algn="ctr">
              <a:lnSpc>
                <a:spcPts val="1600"/>
              </a:lnSpc>
            </a:pPr>
            <a:r>
              <a:rPr lang="en-GB" b="1" dirty="0" smtClean="0">
                <a:solidFill>
                  <a:schemeClr val="tx1">
                    <a:lumMod val="65000"/>
                    <a:lumOff val="35000"/>
                  </a:schemeClr>
                </a:solidFill>
                <a:effectLst>
                  <a:outerShdw blurRad="38100" dist="38100" dir="2700000" algn="tl">
                    <a:srgbClr val="000000">
                      <a:alpha val="43137"/>
                    </a:srgbClr>
                  </a:outerShdw>
                </a:effectLst>
              </a:rPr>
              <a:t>high quality care</a:t>
            </a:r>
          </a:p>
        </p:txBody>
      </p:sp>
      <p:sp>
        <p:nvSpPr>
          <p:cNvPr id="29" name="TextBox 28"/>
          <p:cNvSpPr txBox="1"/>
          <p:nvPr/>
        </p:nvSpPr>
        <p:spPr>
          <a:xfrm>
            <a:off x="3786182" y="5000636"/>
            <a:ext cx="1357322" cy="1118255"/>
          </a:xfrm>
          <a:prstGeom prst="rect">
            <a:avLst/>
          </a:prstGeom>
          <a:noFill/>
        </p:spPr>
        <p:txBody>
          <a:bodyPr wrap="square" rtlCol="0">
            <a:spAutoFit/>
          </a:bodyPr>
          <a:lstStyle/>
          <a:p>
            <a:pPr algn="ctr">
              <a:lnSpc>
                <a:spcPts val="1600"/>
              </a:lnSpc>
            </a:pPr>
            <a:r>
              <a:rPr lang="en-GB" b="1" dirty="0" smtClean="0">
                <a:solidFill>
                  <a:schemeClr val="tx1">
                    <a:lumMod val="65000"/>
                    <a:lumOff val="35000"/>
                  </a:schemeClr>
                </a:solidFill>
                <a:effectLst>
                  <a:outerShdw blurRad="38100" dist="38100" dir="2700000" algn="tl">
                    <a:srgbClr val="000000">
                      <a:alpha val="43137"/>
                    </a:srgbClr>
                  </a:outerShdw>
                </a:effectLst>
              </a:rPr>
              <a:t>Align finances with desired outcomes</a:t>
            </a:r>
          </a:p>
        </p:txBody>
      </p:sp>
      <p:sp>
        <p:nvSpPr>
          <p:cNvPr id="33" name="TextBox 32"/>
          <p:cNvSpPr txBox="1"/>
          <p:nvPr/>
        </p:nvSpPr>
        <p:spPr>
          <a:xfrm>
            <a:off x="3877708" y="3357562"/>
            <a:ext cx="1265796" cy="922688"/>
          </a:xfrm>
          <a:prstGeom prst="rect">
            <a:avLst/>
          </a:prstGeom>
          <a:noFill/>
        </p:spPr>
        <p:txBody>
          <a:bodyPr wrap="none" rtlCol="0">
            <a:spAutoFit/>
          </a:bodyPr>
          <a:lstStyle/>
          <a:p>
            <a:pPr algn="ctr">
              <a:lnSpc>
                <a:spcPts val="1600"/>
              </a:lnSpc>
            </a:pPr>
            <a:r>
              <a:rPr lang="en-IE" b="1" dirty="0" smtClean="0">
                <a:solidFill>
                  <a:schemeClr val="tx1">
                    <a:lumMod val="65000"/>
                    <a:lumOff val="35000"/>
                  </a:schemeClr>
                </a:solidFill>
                <a:effectLst>
                  <a:outerShdw blurRad="38100" dist="38100" dir="2700000" algn="tl">
                    <a:srgbClr val="000000">
                      <a:alpha val="43137"/>
                    </a:srgbClr>
                  </a:outerShdw>
                </a:effectLst>
              </a:rPr>
              <a:t>Integrate </a:t>
            </a:r>
          </a:p>
          <a:p>
            <a:pPr algn="ctr">
              <a:lnSpc>
                <a:spcPts val="1600"/>
              </a:lnSpc>
            </a:pPr>
            <a:r>
              <a:rPr lang="en-IE" b="1" dirty="0" smtClean="0">
                <a:solidFill>
                  <a:schemeClr val="tx1">
                    <a:lumMod val="65000"/>
                    <a:lumOff val="35000"/>
                  </a:schemeClr>
                </a:solidFill>
                <a:effectLst>
                  <a:outerShdw blurRad="38100" dist="38100" dir="2700000" algn="tl">
                    <a:srgbClr val="000000">
                      <a:alpha val="43137"/>
                    </a:srgbClr>
                  </a:outerShdw>
                </a:effectLst>
              </a:rPr>
              <a:t>and </a:t>
            </a:r>
          </a:p>
          <a:p>
            <a:pPr algn="ctr">
              <a:lnSpc>
                <a:spcPts val="1600"/>
              </a:lnSpc>
            </a:pPr>
            <a:r>
              <a:rPr lang="en-IE" b="1" dirty="0" smtClean="0">
                <a:solidFill>
                  <a:schemeClr val="tx1">
                    <a:lumMod val="65000"/>
                    <a:lumOff val="35000"/>
                  </a:schemeClr>
                </a:solidFill>
                <a:effectLst>
                  <a:outerShdw blurRad="38100" dist="38100" dir="2700000" algn="tl">
                    <a:srgbClr val="000000">
                      <a:alpha val="43137"/>
                    </a:srgbClr>
                  </a:outerShdw>
                </a:effectLst>
              </a:rPr>
              <a:t>coordinate </a:t>
            </a:r>
          </a:p>
          <a:p>
            <a:pPr algn="ctr">
              <a:lnSpc>
                <a:spcPts val="1600"/>
              </a:lnSpc>
            </a:pPr>
            <a:r>
              <a:rPr lang="en-IE" b="1" dirty="0" smtClean="0">
                <a:solidFill>
                  <a:schemeClr val="tx1">
                    <a:lumMod val="65000"/>
                    <a:lumOff val="35000"/>
                  </a:schemeClr>
                </a:solidFill>
                <a:effectLst>
                  <a:outerShdw blurRad="38100" dist="38100" dir="2700000" algn="tl">
                    <a:srgbClr val="000000">
                      <a:alpha val="43137"/>
                    </a:srgbClr>
                  </a:outerShdw>
                </a:effectLst>
              </a:rPr>
              <a:t>care</a:t>
            </a:r>
            <a:endParaRPr lang="en-GB" b="1" dirty="0">
              <a:solidFill>
                <a:schemeClr val="tx1">
                  <a:lumMod val="65000"/>
                  <a:lumOff val="35000"/>
                </a:schemeClr>
              </a:solidFill>
              <a:effectLst>
                <a:outerShdw blurRad="38100" dist="38100" dir="2700000" algn="tl">
                  <a:srgbClr val="000000">
                    <a:alpha val="43137"/>
                  </a:srgbClr>
                </a:outerShdw>
              </a:effectLst>
            </a:endParaRPr>
          </a:p>
        </p:txBody>
      </p:sp>
      <p:sp>
        <p:nvSpPr>
          <p:cNvPr id="34" name="TextBox 33"/>
          <p:cNvSpPr txBox="1"/>
          <p:nvPr/>
        </p:nvSpPr>
        <p:spPr>
          <a:xfrm>
            <a:off x="5572132" y="3214686"/>
            <a:ext cx="2105768" cy="1118255"/>
          </a:xfrm>
          <a:prstGeom prst="rect">
            <a:avLst/>
          </a:prstGeom>
          <a:noFill/>
        </p:spPr>
        <p:txBody>
          <a:bodyPr wrap="none" rtlCol="0">
            <a:spAutoFit/>
          </a:bodyPr>
          <a:lstStyle/>
          <a:p>
            <a:pPr algn="ctr">
              <a:lnSpc>
                <a:spcPts val="1600"/>
              </a:lnSpc>
            </a:pPr>
            <a:r>
              <a:rPr lang="en-GB" b="1" dirty="0" smtClean="0">
                <a:solidFill>
                  <a:schemeClr val="tx1">
                    <a:lumMod val="65000"/>
                    <a:lumOff val="35000"/>
                  </a:schemeClr>
                </a:solidFill>
                <a:effectLst>
                  <a:outerShdw blurRad="38100" dist="38100" dir="2700000" algn="tl">
                    <a:srgbClr val="000000">
                      <a:alpha val="43137"/>
                    </a:srgbClr>
                  </a:outerShdw>
                </a:effectLst>
              </a:rPr>
              <a:t>Support integration </a:t>
            </a:r>
          </a:p>
          <a:p>
            <a:pPr algn="ctr">
              <a:lnSpc>
                <a:spcPts val="1600"/>
              </a:lnSpc>
            </a:pPr>
            <a:r>
              <a:rPr lang="en-GB" b="1" dirty="0" smtClean="0">
                <a:solidFill>
                  <a:schemeClr val="tx1">
                    <a:lumMod val="65000"/>
                    <a:lumOff val="35000"/>
                  </a:schemeClr>
                </a:solidFill>
                <a:effectLst>
                  <a:outerShdw blurRad="38100" dist="38100" dir="2700000" algn="tl">
                    <a:srgbClr val="000000">
                      <a:alpha val="43137"/>
                    </a:srgbClr>
                  </a:outerShdw>
                </a:effectLst>
              </a:rPr>
              <a:t>with </a:t>
            </a:r>
          </a:p>
          <a:p>
            <a:pPr algn="ctr">
              <a:lnSpc>
                <a:spcPts val="1600"/>
              </a:lnSpc>
            </a:pPr>
            <a:r>
              <a:rPr lang="en-GB" b="1" dirty="0" smtClean="0">
                <a:solidFill>
                  <a:schemeClr val="tx1">
                    <a:lumMod val="65000"/>
                    <a:lumOff val="35000"/>
                  </a:schemeClr>
                </a:solidFill>
                <a:effectLst>
                  <a:outerShdw blurRad="38100" dist="38100" dir="2700000" algn="tl">
                    <a:srgbClr val="000000">
                      <a:alpha val="43137"/>
                    </a:srgbClr>
                  </a:outerShdw>
                </a:effectLst>
              </a:rPr>
              <a:t>Knowledge </a:t>
            </a:r>
          </a:p>
          <a:p>
            <a:pPr algn="ctr">
              <a:lnSpc>
                <a:spcPts val="1600"/>
              </a:lnSpc>
            </a:pPr>
            <a:r>
              <a:rPr lang="en-GB" b="1" dirty="0" smtClean="0">
                <a:solidFill>
                  <a:schemeClr val="tx1">
                    <a:lumMod val="65000"/>
                    <a:lumOff val="35000"/>
                  </a:schemeClr>
                </a:solidFill>
                <a:effectLst>
                  <a:outerShdw blurRad="38100" dist="38100" dir="2700000" algn="tl">
                    <a:srgbClr val="000000">
                      <a:alpha val="43137"/>
                    </a:srgbClr>
                  </a:outerShdw>
                </a:effectLst>
              </a:rPr>
              <a:t>and Information</a:t>
            </a:r>
          </a:p>
          <a:p>
            <a:pPr algn="ctr">
              <a:lnSpc>
                <a:spcPts val="1600"/>
              </a:lnSpc>
            </a:pPr>
            <a:r>
              <a:rPr lang="en-GB" b="1" dirty="0" smtClean="0">
                <a:solidFill>
                  <a:schemeClr val="tx1">
                    <a:lumMod val="65000"/>
                    <a:lumOff val="35000"/>
                  </a:schemeClr>
                </a:solidFill>
                <a:effectLst>
                  <a:outerShdw blurRad="38100" dist="38100" dir="2700000" algn="tl">
                    <a:srgbClr val="000000">
                      <a:alpha val="43137"/>
                    </a:srgbClr>
                  </a:outerShdw>
                </a:effectLst>
              </a:rPr>
              <a:t>management</a:t>
            </a:r>
          </a:p>
        </p:txBody>
      </p:sp>
      <p:sp>
        <p:nvSpPr>
          <p:cNvPr id="35" name="TextBox 34"/>
          <p:cNvSpPr txBox="1"/>
          <p:nvPr/>
        </p:nvSpPr>
        <p:spPr>
          <a:xfrm>
            <a:off x="1571604" y="3429000"/>
            <a:ext cx="1583382" cy="707886"/>
          </a:xfrm>
          <a:prstGeom prst="rect">
            <a:avLst/>
          </a:prstGeom>
          <a:noFill/>
        </p:spPr>
        <p:txBody>
          <a:bodyPr wrap="none" rtlCol="0">
            <a:spAutoFit/>
          </a:bodyPr>
          <a:lstStyle/>
          <a:p>
            <a:pPr algn="ctr">
              <a:lnSpc>
                <a:spcPts val="1600"/>
              </a:lnSpc>
            </a:pPr>
            <a:r>
              <a:rPr lang="en-GB" b="1" dirty="0" smtClean="0">
                <a:solidFill>
                  <a:schemeClr val="tx1">
                    <a:lumMod val="65000"/>
                    <a:lumOff val="35000"/>
                  </a:schemeClr>
                </a:solidFill>
                <a:effectLst>
                  <a:outerShdw blurRad="38100" dist="38100" dir="2700000" algn="tl">
                    <a:srgbClr val="000000">
                      <a:alpha val="43137"/>
                    </a:srgbClr>
                  </a:outerShdw>
                </a:effectLst>
              </a:rPr>
              <a:t>Increase </a:t>
            </a:r>
          </a:p>
          <a:p>
            <a:pPr algn="ctr">
              <a:lnSpc>
                <a:spcPts val="1600"/>
              </a:lnSpc>
            </a:pPr>
            <a:r>
              <a:rPr lang="en-GB" b="1" dirty="0" smtClean="0">
                <a:solidFill>
                  <a:schemeClr val="tx1">
                    <a:lumMod val="65000"/>
                    <a:lumOff val="35000"/>
                  </a:schemeClr>
                </a:solidFill>
                <a:effectLst>
                  <a:outerShdw blurRad="38100" dist="38100" dir="2700000" algn="tl">
                    <a:srgbClr val="000000">
                      <a:alpha val="43137"/>
                    </a:srgbClr>
                  </a:outerShdw>
                </a:effectLst>
              </a:rPr>
              <a:t>accountability </a:t>
            </a:r>
          </a:p>
          <a:p>
            <a:pPr algn="ctr">
              <a:lnSpc>
                <a:spcPts val="1600"/>
              </a:lnSpc>
            </a:pPr>
            <a:r>
              <a:rPr lang="en-GB" b="1" dirty="0" smtClean="0">
                <a:solidFill>
                  <a:schemeClr val="tx1">
                    <a:lumMod val="65000"/>
                    <a:lumOff val="35000"/>
                  </a:schemeClr>
                </a:solidFill>
                <a:effectLst>
                  <a:outerShdw blurRad="38100" dist="38100" dir="2700000" algn="tl">
                    <a:srgbClr val="000000">
                      <a:alpha val="43137"/>
                    </a:srgbClr>
                  </a:outerShdw>
                </a:effectLst>
              </a:rPr>
              <a:t>for integration</a:t>
            </a:r>
          </a:p>
        </p:txBody>
      </p:sp>
      <p:pic>
        <p:nvPicPr>
          <p:cNvPr id="37" name="Picture 6" descr="Q:\USERS\CARCULLEN\National Comms\2014\Aines office\logo\Clinical Strategy and Programmes Division logo.jpg"/>
          <p:cNvPicPr>
            <a:picLocks noChangeAspect="1" noChangeArrowheads="1"/>
          </p:cNvPicPr>
          <p:nvPr/>
        </p:nvPicPr>
        <p:blipFill>
          <a:blip r:embed="rId3" cstate="print"/>
          <a:srcRect/>
          <a:stretch>
            <a:fillRect/>
          </a:stretch>
        </p:blipFill>
        <p:spPr bwMode="auto">
          <a:xfrm>
            <a:off x="7416032" y="6141868"/>
            <a:ext cx="1727968" cy="716132"/>
          </a:xfrm>
          <a:prstGeom prst="rect">
            <a:avLst/>
          </a:prstGeom>
          <a:noFill/>
          <a:ln w="9525">
            <a:noFill/>
            <a:miter lim="800000"/>
            <a:headEnd/>
            <a:tailEnd/>
          </a:ln>
        </p:spPr>
      </p:pic>
      <p:pic>
        <p:nvPicPr>
          <p:cNvPr id="38" name="Picture 37" descr="NICP Visual Identity.png"/>
          <p:cNvPicPr>
            <a:picLocks noChangeAspect="1"/>
          </p:cNvPicPr>
          <p:nvPr/>
        </p:nvPicPr>
        <p:blipFill>
          <a:blip r:embed="rId4" cstate="print"/>
          <a:stretch>
            <a:fillRect/>
          </a:stretch>
        </p:blipFill>
        <p:spPr>
          <a:xfrm>
            <a:off x="142844" y="-24"/>
            <a:ext cx="2647378" cy="1140859"/>
          </a:xfrm>
          <a:prstGeom prst="rect">
            <a:avLst/>
          </a:prstGeom>
        </p:spPr>
      </p:pic>
    </p:spTree>
    <p:extLst>
      <p:ext uri="{BB962C8B-B14F-4D97-AF65-F5344CB8AC3E}">
        <p14:creationId xmlns:p14="http://schemas.microsoft.com/office/powerpoint/2010/main" xmlns="" val="3579015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9133" y="274638"/>
            <a:ext cx="5947667" cy="634082"/>
          </a:xfrm>
        </p:spPr>
        <p:txBody>
          <a:bodyPr>
            <a:noAutofit/>
          </a:bodyPr>
          <a:lstStyle/>
          <a:p>
            <a:pPr algn="l">
              <a:defRPr/>
            </a:pPr>
            <a:r>
              <a:rPr lang="en-IE" sz="4000" dirty="0" smtClean="0">
                <a:solidFill>
                  <a:schemeClr val="tx1">
                    <a:lumMod val="65000"/>
                    <a:lumOff val="35000"/>
                  </a:schemeClr>
                </a:solidFill>
              </a:rPr>
              <a:t>Are we on the right track?</a:t>
            </a:r>
          </a:p>
        </p:txBody>
      </p:sp>
      <p:sp>
        <p:nvSpPr>
          <p:cNvPr id="3" name="Content Placeholder 2"/>
          <p:cNvSpPr>
            <a:spLocks noGrp="1"/>
          </p:cNvSpPr>
          <p:nvPr>
            <p:ph idx="1"/>
          </p:nvPr>
        </p:nvSpPr>
        <p:spPr>
          <a:xfrm>
            <a:off x="395536" y="1844824"/>
            <a:ext cx="8229600" cy="3340968"/>
          </a:xfrm>
        </p:spPr>
        <p:txBody>
          <a:bodyPr/>
          <a:lstStyle/>
          <a:p>
            <a:pPr>
              <a:buClr>
                <a:srgbClr val="0070C0"/>
              </a:buClr>
              <a:buFont typeface="Wingdings" panose="05000000000000000000" pitchFamily="2" charset="2"/>
              <a:buChar char="ü"/>
            </a:pPr>
            <a:r>
              <a:rPr lang="en-IE" dirty="0"/>
              <a:t>Corporate Plan for 2015 – 2017</a:t>
            </a:r>
          </a:p>
          <a:p>
            <a:pPr>
              <a:buClr>
                <a:srgbClr val="0070C0"/>
              </a:buClr>
              <a:buFont typeface="Wingdings" panose="05000000000000000000" pitchFamily="2" charset="2"/>
              <a:buChar char="ü"/>
            </a:pPr>
            <a:r>
              <a:rPr lang="en-IE" dirty="0"/>
              <a:t>Healthy </a:t>
            </a:r>
            <a:r>
              <a:rPr lang="en-IE" dirty="0" smtClean="0"/>
              <a:t>Ireland</a:t>
            </a:r>
          </a:p>
          <a:p>
            <a:pPr>
              <a:buClr>
                <a:srgbClr val="0070C0"/>
              </a:buClr>
              <a:buFont typeface="Wingdings" panose="05000000000000000000" pitchFamily="2" charset="2"/>
              <a:buChar char="ü"/>
            </a:pPr>
            <a:r>
              <a:rPr lang="en-IE" dirty="0"/>
              <a:t>4  Systematic literature </a:t>
            </a:r>
            <a:r>
              <a:rPr lang="en-IE" dirty="0" smtClean="0"/>
              <a:t>reviews</a:t>
            </a:r>
          </a:p>
          <a:p>
            <a:pPr>
              <a:buClr>
                <a:srgbClr val="0070C0"/>
              </a:buClr>
              <a:buFont typeface="Wingdings" panose="05000000000000000000" pitchFamily="2" charset="2"/>
              <a:buChar char="ü"/>
            </a:pPr>
            <a:r>
              <a:rPr lang="en-IE" dirty="0"/>
              <a:t>WHO global strategy on people-centred </a:t>
            </a:r>
            <a:r>
              <a:rPr lang="en-IE" dirty="0" smtClean="0"/>
              <a:t>and </a:t>
            </a:r>
            <a:r>
              <a:rPr lang="en-IE" dirty="0"/>
              <a:t>integrated health services</a:t>
            </a:r>
          </a:p>
          <a:p>
            <a:pPr marL="0" indent="0">
              <a:buNone/>
            </a:pPr>
            <a:endParaRPr lang="en-IE" dirty="0"/>
          </a:p>
        </p:txBody>
      </p:sp>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021" y="1115740"/>
            <a:ext cx="9144000" cy="433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descr="Q:\USERS\CARCULLEN\National Comms\2014\Aines office\logo\Clinical Strategy and Programmes Division logo.jpg"/>
          <p:cNvPicPr>
            <a:picLocks noChangeAspect="1" noChangeArrowheads="1"/>
          </p:cNvPicPr>
          <p:nvPr/>
        </p:nvPicPr>
        <p:blipFill>
          <a:blip r:embed="rId3" cstate="print"/>
          <a:srcRect/>
          <a:stretch>
            <a:fillRect/>
          </a:stretch>
        </p:blipFill>
        <p:spPr bwMode="auto">
          <a:xfrm>
            <a:off x="7416032" y="6141868"/>
            <a:ext cx="1727968" cy="716132"/>
          </a:xfrm>
          <a:prstGeom prst="rect">
            <a:avLst/>
          </a:prstGeom>
          <a:noFill/>
          <a:ln w="9525">
            <a:noFill/>
            <a:miter lim="800000"/>
            <a:headEnd/>
            <a:tailEnd/>
          </a:ln>
        </p:spPr>
      </p:pic>
      <p:pic>
        <p:nvPicPr>
          <p:cNvPr id="8" name="Picture 7" descr="NICP Visual Identity.png"/>
          <p:cNvPicPr>
            <a:picLocks noChangeAspect="1"/>
          </p:cNvPicPr>
          <p:nvPr/>
        </p:nvPicPr>
        <p:blipFill>
          <a:blip r:embed="rId4" cstate="print"/>
          <a:stretch>
            <a:fillRect/>
          </a:stretch>
        </p:blipFill>
        <p:spPr>
          <a:xfrm>
            <a:off x="142844" y="-24"/>
            <a:ext cx="2647378" cy="1140859"/>
          </a:xfrm>
          <a:prstGeom prst="rect">
            <a:avLst/>
          </a:prstGeom>
        </p:spPr>
      </p:pic>
    </p:spTree>
    <p:extLst>
      <p:ext uri="{BB962C8B-B14F-4D97-AF65-F5344CB8AC3E}">
        <p14:creationId xmlns:p14="http://schemas.microsoft.com/office/powerpoint/2010/main" xmlns="" val="9550631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59832" y="0"/>
            <a:ext cx="5144034" cy="971600"/>
          </a:xfrm>
          <a:prstGeom prst="rect">
            <a:avLst/>
          </a:prstGeom>
        </p:spPr>
        <p:txBody>
          <a:bodyPr vert="horz" lIns="91440" tIns="45720" rIns="91440" bIns="45720" rtlCol="0" anchor="ctr">
            <a:normAutofit/>
          </a:bodyPr>
          <a:lstStyle/>
          <a:p>
            <a:pPr marL="0" marR="0" lvl="0" indent="0" fontAlgn="auto">
              <a:lnSpc>
                <a:spcPct val="100000"/>
              </a:lnSpc>
              <a:spcBef>
                <a:spcPct val="0"/>
              </a:spcBef>
              <a:spcAft>
                <a:spcPts val="0"/>
              </a:spcAft>
              <a:buClrTx/>
              <a:buSzTx/>
              <a:tabLst/>
              <a:defRPr/>
            </a:pPr>
            <a:r>
              <a:rPr lang="en-IE" sz="4000" dirty="0" smtClean="0">
                <a:solidFill>
                  <a:schemeClr val="tx1">
                    <a:lumMod val="65000"/>
                    <a:lumOff val="35000"/>
                  </a:schemeClr>
                </a:solidFill>
                <a:latin typeface="+mj-lt"/>
                <a:ea typeface="+mj-ea"/>
                <a:cs typeface="+mj-cs"/>
              </a:rPr>
              <a:t>How?</a:t>
            </a:r>
            <a:endParaRPr lang="en-IE" sz="4000" dirty="0">
              <a:solidFill>
                <a:schemeClr val="tx1">
                  <a:lumMod val="65000"/>
                  <a:lumOff val="35000"/>
                </a:schemeClr>
              </a:solidFill>
              <a:latin typeface="+mj-lt"/>
              <a:ea typeface="+mj-ea"/>
              <a:cs typeface="+mj-cs"/>
            </a:endParaRPr>
          </a:p>
        </p:txBody>
      </p:sp>
      <p:pic>
        <p:nvPicPr>
          <p:cNvPr id="7" name="Picture 6" descr="ICP colours (line) - latest - august 20th 2015.gi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93659"/>
            <a:ext cx="9144000" cy="435077"/>
          </a:xfrm>
          <a:prstGeom prst="rect">
            <a:avLst/>
          </a:prstGeom>
        </p:spPr>
      </p:pic>
      <p:sp>
        <p:nvSpPr>
          <p:cNvPr id="48" name="Rectangle 47"/>
          <p:cNvSpPr/>
          <p:nvPr/>
        </p:nvSpPr>
        <p:spPr>
          <a:xfrm>
            <a:off x="357158" y="1651388"/>
            <a:ext cx="2643206" cy="1134670"/>
          </a:xfrm>
          <a:prstGeom prst="rect">
            <a:avLst/>
          </a:prstGeom>
          <a:solidFill>
            <a:schemeClr val="accent1"/>
          </a:solidFill>
        </p:spPr>
        <p:txBody>
          <a:bodyPr wrap="square">
            <a:spAutoFit/>
          </a:bodyPr>
          <a:lstStyle/>
          <a:p>
            <a:pPr algn="ctr">
              <a:lnSpc>
                <a:spcPts val="1600"/>
              </a:lnSpc>
            </a:pPr>
            <a:r>
              <a:rPr lang="en-IE" sz="2000" b="1" dirty="0" smtClean="0">
                <a:solidFill>
                  <a:schemeClr val="bg1"/>
                </a:solidFill>
              </a:rPr>
              <a:t>To transform how we deliver care, to improve health outcomes for patients and reduce costs by:</a:t>
            </a:r>
            <a:endParaRPr lang="en-GB" sz="2000" b="1" dirty="0">
              <a:solidFill>
                <a:schemeClr val="bg1"/>
              </a:solidFill>
            </a:endParaRPr>
          </a:p>
        </p:txBody>
      </p:sp>
      <p:grpSp>
        <p:nvGrpSpPr>
          <p:cNvPr id="2" name="Group 43"/>
          <p:cNvGrpSpPr/>
          <p:nvPr/>
        </p:nvGrpSpPr>
        <p:grpSpPr>
          <a:xfrm>
            <a:off x="3214678" y="2285992"/>
            <a:ext cx="3000396" cy="642942"/>
            <a:chOff x="571472" y="3000372"/>
            <a:chExt cx="3000396" cy="642942"/>
          </a:xfrm>
        </p:grpSpPr>
        <p:sp>
          <p:nvSpPr>
            <p:cNvPr id="127" name="Rounded Rectangle 126"/>
            <p:cNvSpPr/>
            <p:nvPr/>
          </p:nvSpPr>
          <p:spPr>
            <a:xfrm>
              <a:off x="642910" y="3000372"/>
              <a:ext cx="2786082" cy="642942"/>
            </a:xfrm>
            <a:prstGeom prst="roundRect">
              <a:avLst>
                <a:gd name="adj" fmla="val 10000"/>
              </a:avLst>
            </a:pr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3" name="Rectangle 112"/>
            <p:cNvSpPr/>
            <p:nvPr/>
          </p:nvSpPr>
          <p:spPr>
            <a:xfrm>
              <a:off x="571472" y="3000372"/>
              <a:ext cx="3000396" cy="577081"/>
            </a:xfrm>
            <a:prstGeom prst="rect">
              <a:avLst/>
            </a:prstGeom>
          </p:spPr>
          <p:txBody>
            <a:bodyPr wrap="square">
              <a:spAutoFit/>
            </a:bodyPr>
            <a:lstStyle/>
            <a:p>
              <a:pPr algn="ctr" fontAlgn="base"/>
              <a:r>
                <a:rPr lang="en-GB" sz="1050" dirty="0" smtClean="0">
                  <a:solidFill>
                    <a:schemeClr val="tx1">
                      <a:lumMod val="65000"/>
                      <a:lumOff val="35000"/>
                    </a:schemeClr>
                  </a:solidFill>
                  <a:latin typeface="+mj-lt"/>
                  <a:ea typeface="+mj-ea"/>
                  <a:cs typeface="+mj-cs"/>
                </a:rPr>
                <a:t>Organising care to meet the needs of  targeted patients and their carers, rather than organising services around provider structures</a:t>
              </a:r>
              <a:r>
                <a:rPr lang="en-GB" sz="1050" dirty="0" smtClean="0">
                  <a:solidFill>
                    <a:schemeClr val="bg1">
                      <a:lumMod val="50000"/>
                    </a:schemeClr>
                  </a:solidFill>
                  <a:latin typeface="+mj-lt"/>
                  <a:ea typeface="+mj-ea"/>
                  <a:cs typeface="+mj-cs"/>
                </a:rPr>
                <a:t>.</a:t>
              </a:r>
            </a:p>
          </p:txBody>
        </p:sp>
      </p:grpSp>
      <p:pic>
        <p:nvPicPr>
          <p:cNvPr id="37" name="Picture 36" descr="exceed expectations.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000496" y="1332419"/>
            <a:ext cx="1428760" cy="938899"/>
          </a:xfrm>
          <a:prstGeom prst="rect">
            <a:avLst/>
          </a:prstGeom>
        </p:spPr>
      </p:pic>
      <p:grpSp>
        <p:nvGrpSpPr>
          <p:cNvPr id="3" name="Group 44"/>
          <p:cNvGrpSpPr/>
          <p:nvPr/>
        </p:nvGrpSpPr>
        <p:grpSpPr>
          <a:xfrm>
            <a:off x="6286512" y="2284888"/>
            <a:ext cx="2786082" cy="642942"/>
            <a:chOff x="5715008" y="3000372"/>
            <a:chExt cx="2786082" cy="642942"/>
          </a:xfrm>
        </p:grpSpPr>
        <p:sp>
          <p:nvSpPr>
            <p:cNvPr id="39" name="Rounded Rectangle 38"/>
            <p:cNvSpPr/>
            <p:nvPr/>
          </p:nvSpPr>
          <p:spPr>
            <a:xfrm>
              <a:off x="5715008" y="3000372"/>
              <a:ext cx="2786082" cy="642942"/>
            </a:xfrm>
            <a:prstGeom prst="roundRect">
              <a:avLst>
                <a:gd name="adj" fmla="val 10000"/>
              </a:avLst>
            </a:pr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8" name="Rectangle 127"/>
            <p:cNvSpPr/>
            <p:nvPr/>
          </p:nvSpPr>
          <p:spPr>
            <a:xfrm>
              <a:off x="5841091" y="3071810"/>
              <a:ext cx="2517123" cy="415498"/>
            </a:xfrm>
            <a:prstGeom prst="rect">
              <a:avLst/>
            </a:prstGeom>
          </p:spPr>
          <p:txBody>
            <a:bodyPr wrap="square">
              <a:spAutoFit/>
            </a:bodyPr>
            <a:lstStyle/>
            <a:p>
              <a:pPr algn="ctr" fontAlgn="base"/>
              <a:r>
                <a:rPr lang="en-GB" sz="1050" dirty="0" smtClean="0">
                  <a:solidFill>
                    <a:schemeClr val="tx1">
                      <a:lumMod val="65000"/>
                      <a:lumOff val="35000"/>
                    </a:schemeClr>
                  </a:solidFill>
                  <a:latin typeface="+mj-lt"/>
                  <a:ea typeface="+mj-ea"/>
                  <a:cs typeface="+mj-cs"/>
                </a:rPr>
                <a:t>Empowering and</a:t>
              </a:r>
            </a:p>
            <a:p>
              <a:pPr algn="ctr" fontAlgn="base"/>
              <a:r>
                <a:rPr lang="en-GB" sz="1050" dirty="0" smtClean="0">
                  <a:solidFill>
                    <a:schemeClr val="tx1">
                      <a:lumMod val="65000"/>
                      <a:lumOff val="35000"/>
                    </a:schemeClr>
                  </a:solidFill>
                  <a:latin typeface="+mj-lt"/>
                  <a:ea typeface="+mj-ea"/>
                  <a:cs typeface="+mj-cs"/>
                </a:rPr>
                <a:t>engaging people.</a:t>
              </a:r>
            </a:p>
          </p:txBody>
        </p:sp>
      </p:grpSp>
      <p:pic>
        <p:nvPicPr>
          <p:cNvPr id="41" name="Picture 40" descr="empowering and engaging people.jpg"/>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000892" y="1346728"/>
            <a:ext cx="1252492" cy="938159"/>
          </a:xfrm>
          <a:prstGeom prst="rect">
            <a:avLst/>
          </a:prstGeom>
        </p:spPr>
      </p:pic>
      <p:grpSp>
        <p:nvGrpSpPr>
          <p:cNvPr id="4" name="Group 42"/>
          <p:cNvGrpSpPr/>
          <p:nvPr/>
        </p:nvGrpSpPr>
        <p:grpSpPr>
          <a:xfrm>
            <a:off x="285720" y="4143380"/>
            <a:ext cx="2786082" cy="642942"/>
            <a:chOff x="642910" y="4572008"/>
            <a:chExt cx="2786082" cy="642942"/>
          </a:xfrm>
        </p:grpSpPr>
        <p:sp>
          <p:nvSpPr>
            <p:cNvPr id="42" name="Rounded Rectangle 41"/>
            <p:cNvSpPr/>
            <p:nvPr/>
          </p:nvSpPr>
          <p:spPr>
            <a:xfrm>
              <a:off x="642910" y="4572008"/>
              <a:ext cx="2786082" cy="642942"/>
            </a:xfrm>
            <a:prstGeom prst="roundRect">
              <a:avLst>
                <a:gd name="adj" fmla="val 10000"/>
              </a:avLst>
            </a:pr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1" name="Rectangle 130"/>
            <p:cNvSpPr/>
            <p:nvPr/>
          </p:nvSpPr>
          <p:spPr>
            <a:xfrm>
              <a:off x="928662" y="4643446"/>
              <a:ext cx="2330358" cy="415498"/>
            </a:xfrm>
            <a:prstGeom prst="rect">
              <a:avLst/>
            </a:prstGeom>
          </p:spPr>
          <p:txBody>
            <a:bodyPr wrap="square">
              <a:spAutoFit/>
            </a:bodyPr>
            <a:lstStyle/>
            <a:p>
              <a:pPr algn="ctr" fontAlgn="base"/>
              <a:r>
                <a:rPr lang="en-GB" sz="1050" dirty="0" smtClean="0">
                  <a:solidFill>
                    <a:schemeClr val="tx1">
                      <a:lumMod val="65000"/>
                      <a:lumOff val="35000"/>
                    </a:schemeClr>
                  </a:solidFill>
                  <a:latin typeface="+mj-lt"/>
                  <a:ea typeface="+mj-ea"/>
                  <a:cs typeface="+mj-cs"/>
                </a:rPr>
                <a:t>Creating an enabling environment</a:t>
              </a:r>
            </a:p>
            <a:p>
              <a:pPr algn="ctr" fontAlgn="base"/>
              <a:r>
                <a:rPr lang="en-GB" sz="1050" dirty="0" smtClean="0">
                  <a:solidFill>
                    <a:schemeClr val="tx1">
                      <a:lumMod val="65000"/>
                      <a:lumOff val="35000"/>
                    </a:schemeClr>
                  </a:solidFill>
                  <a:latin typeface="+mj-lt"/>
                  <a:ea typeface="+mj-ea"/>
                  <a:cs typeface="+mj-cs"/>
                </a:rPr>
                <a:t>for change.</a:t>
              </a:r>
            </a:p>
          </p:txBody>
        </p:sp>
      </p:grpSp>
      <p:pic>
        <p:nvPicPr>
          <p:cNvPr id="46" name="Picture 45" descr="change-management.jpg"/>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85786" y="3084786"/>
            <a:ext cx="1857388" cy="1044294"/>
          </a:xfrm>
          <a:prstGeom prst="rect">
            <a:avLst/>
          </a:prstGeom>
        </p:spPr>
      </p:pic>
      <p:grpSp>
        <p:nvGrpSpPr>
          <p:cNvPr id="5" name="Group 46"/>
          <p:cNvGrpSpPr/>
          <p:nvPr/>
        </p:nvGrpSpPr>
        <p:grpSpPr>
          <a:xfrm>
            <a:off x="3281912" y="4143380"/>
            <a:ext cx="2786082" cy="642942"/>
            <a:chOff x="5715008" y="3000372"/>
            <a:chExt cx="2786082" cy="642942"/>
          </a:xfrm>
        </p:grpSpPr>
        <p:sp>
          <p:nvSpPr>
            <p:cNvPr id="50" name="Rounded Rectangle 49"/>
            <p:cNvSpPr/>
            <p:nvPr/>
          </p:nvSpPr>
          <p:spPr>
            <a:xfrm>
              <a:off x="5715008" y="3000372"/>
              <a:ext cx="2786082" cy="642942"/>
            </a:xfrm>
            <a:prstGeom prst="roundRect">
              <a:avLst>
                <a:gd name="adj" fmla="val 10000"/>
              </a:avLst>
            </a:pr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Rectangle 50"/>
            <p:cNvSpPr/>
            <p:nvPr/>
          </p:nvSpPr>
          <p:spPr>
            <a:xfrm>
              <a:off x="5841091" y="3066233"/>
              <a:ext cx="2517123" cy="577081"/>
            </a:xfrm>
            <a:prstGeom prst="rect">
              <a:avLst/>
            </a:prstGeom>
          </p:spPr>
          <p:txBody>
            <a:bodyPr wrap="square">
              <a:spAutoFit/>
            </a:bodyPr>
            <a:lstStyle/>
            <a:p>
              <a:pPr algn="ctr" fontAlgn="base"/>
              <a:r>
                <a:rPr lang="en-GB" sz="1050" dirty="0" smtClean="0">
                  <a:solidFill>
                    <a:schemeClr val="tx1">
                      <a:lumMod val="65000"/>
                      <a:lumOff val="35000"/>
                    </a:schemeClr>
                  </a:solidFill>
                  <a:latin typeface="+mj-lt"/>
                  <a:ea typeface="+mj-ea"/>
                  <a:cs typeface="+mj-cs"/>
                </a:rPr>
                <a:t>Developing new ways of working across the patient journey to deliver better outcomes.</a:t>
              </a:r>
            </a:p>
          </p:txBody>
        </p:sp>
      </p:grpSp>
      <p:grpSp>
        <p:nvGrpSpPr>
          <p:cNvPr id="8" name="Group 51"/>
          <p:cNvGrpSpPr/>
          <p:nvPr/>
        </p:nvGrpSpPr>
        <p:grpSpPr>
          <a:xfrm>
            <a:off x="6278105" y="4143380"/>
            <a:ext cx="2786082" cy="642942"/>
            <a:chOff x="5715008" y="3000372"/>
            <a:chExt cx="2786082" cy="642942"/>
          </a:xfrm>
        </p:grpSpPr>
        <p:sp>
          <p:nvSpPr>
            <p:cNvPr id="53" name="Rounded Rectangle 52"/>
            <p:cNvSpPr/>
            <p:nvPr/>
          </p:nvSpPr>
          <p:spPr>
            <a:xfrm>
              <a:off x="5715008" y="3000372"/>
              <a:ext cx="2786082" cy="642942"/>
            </a:xfrm>
            <a:prstGeom prst="roundRect">
              <a:avLst>
                <a:gd name="adj" fmla="val 10000"/>
              </a:avLst>
            </a:pr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Rectangle 53"/>
            <p:cNvSpPr/>
            <p:nvPr/>
          </p:nvSpPr>
          <p:spPr>
            <a:xfrm>
              <a:off x="5841091" y="3000372"/>
              <a:ext cx="2517123" cy="577081"/>
            </a:xfrm>
            <a:prstGeom prst="rect">
              <a:avLst/>
            </a:prstGeom>
          </p:spPr>
          <p:txBody>
            <a:bodyPr wrap="square">
              <a:spAutoFit/>
            </a:bodyPr>
            <a:lstStyle/>
            <a:p>
              <a:pPr algn="ctr" fontAlgn="base"/>
              <a:r>
                <a:rPr lang="en-GB" sz="1050" dirty="0" smtClean="0">
                  <a:solidFill>
                    <a:schemeClr val="tx1">
                      <a:lumMod val="65000"/>
                      <a:lumOff val="35000"/>
                    </a:schemeClr>
                  </a:solidFill>
                  <a:latin typeface="+mj-lt"/>
                  <a:ea typeface="+mj-ea"/>
                  <a:cs typeface="+mj-cs"/>
                </a:rPr>
                <a:t>Providing greater access to out-of-hospital community-based care, to ensure patients receive care in the right place for them.</a:t>
              </a:r>
            </a:p>
          </p:txBody>
        </p:sp>
      </p:grpSp>
      <p:pic>
        <p:nvPicPr>
          <p:cNvPr id="21508"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3786182" y="3062293"/>
            <a:ext cx="1662112" cy="1081087"/>
          </a:xfrm>
          <a:prstGeom prst="rect">
            <a:avLst/>
          </a:prstGeom>
          <a:noFill/>
          <a:ln w="9525">
            <a:noFill/>
            <a:miter lim="800000"/>
            <a:headEnd/>
            <a:tailEnd/>
          </a:ln>
          <a:effectLst/>
        </p:spPr>
      </p:pic>
      <p:grpSp>
        <p:nvGrpSpPr>
          <p:cNvPr id="9" name="Group 56"/>
          <p:cNvGrpSpPr/>
          <p:nvPr/>
        </p:nvGrpSpPr>
        <p:grpSpPr>
          <a:xfrm>
            <a:off x="1214414" y="6047922"/>
            <a:ext cx="2786082" cy="738664"/>
            <a:chOff x="5715008" y="2928934"/>
            <a:chExt cx="2786082" cy="738664"/>
          </a:xfrm>
        </p:grpSpPr>
        <p:sp>
          <p:nvSpPr>
            <p:cNvPr id="58" name="Rounded Rectangle 57"/>
            <p:cNvSpPr/>
            <p:nvPr/>
          </p:nvSpPr>
          <p:spPr>
            <a:xfrm>
              <a:off x="5715008" y="3000372"/>
              <a:ext cx="2786082" cy="642942"/>
            </a:xfrm>
            <a:prstGeom prst="roundRect">
              <a:avLst>
                <a:gd name="adj" fmla="val 10000"/>
              </a:avLst>
            </a:pr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Rectangle 58"/>
            <p:cNvSpPr/>
            <p:nvPr/>
          </p:nvSpPr>
          <p:spPr>
            <a:xfrm>
              <a:off x="5841091" y="2928934"/>
              <a:ext cx="2517123" cy="738664"/>
            </a:xfrm>
            <a:prstGeom prst="rect">
              <a:avLst/>
            </a:prstGeom>
          </p:spPr>
          <p:txBody>
            <a:bodyPr wrap="square">
              <a:spAutoFit/>
            </a:bodyPr>
            <a:lstStyle/>
            <a:p>
              <a:pPr algn="ctr" fontAlgn="base"/>
              <a:r>
                <a:rPr lang="en-GB" sz="1050" dirty="0" smtClean="0">
                  <a:solidFill>
                    <a:schemeClr val="tx1">
                      <a:lumMod val="65000"/>
                      <a:lumOff val="35000"/>
                    </a:schemeClr>
                  </a:solidFill>
                  <a:latin typeface="+mj-lt"/>
                  <a:ea typeface="+mj-ea"/>
                  <a:cs typeface="+mj-cs"/>
                </a:rPr>
                <a:t>Designing  better connected  models of healthcare to utilise available resources to meet the needs of our targeted populations.</a:t>
              </a:r>
            </a:p>
          </p:txBody>
        </p:sp>
      </p:grpSp>
      <p:grpSp>
        <p:nvGrpSpPr>
          <p:cNvPr id="10" name="Group 59"/>
          <p:cNvGrpSpPr/>
          <p:nvPr/>
        </p:nvGrpSpPr>
        <p:grpSpPr>
          <a:xfrm>
            <a:off x="4786314" y="6119360"/>
            <a:ext cx="2786082" cy="642942"/>
            <a:chOff x="5715008" y="3000372"/>
            <a:chExt cx="2786082" cy="642942"/>
          </a:xfrm>
        </p:grpSpPr>
        <p:sp>
          <p:nvSpPr>
            <p:cNvPr id="61" name="Rounded Rectangle 60"/>
            <p:cNvSpPr/>
            <p:nvPr/>
          </p:nvSpPr>
          <p:spPr>
            <a:xfrm>
              <a:off x="5715008" y="3000372"/>
              <a:ext cx="2786082" cy="642942"/>
            </a:xfrm>
            <a:prstGeom prst="roundRect">
              <a:avLst>
                <a:gd name="adj" fmla="val 10000"/>
              </a:avLst>
            </a:prstGeom>
            <a:solidFill>
              <a:schemeClr val="tx2">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2" name="Rectangle 61"/>
            <p:cNvSpPr/>
            <p:nvPr/>
          </p:nvSpPr>
          <p:spPr>
            <a:xfrm>
              <a:off x="5841091" y="3000372"/>
              <a:ext cx="2517123" cy="577081"/>
            </a:xfrm>
            <a:prstGeom prst="rect">
              <a:avLst/>
            </a:prstGeom>
          </p:spPr>
          <p:txBody>
            <a:bodyPr wrap="square">
              <a:spAutoFit/>
            </a:bodyPr>
            <a:lstStyle/>
            <a:p>
              <a:pPr algn="ctr" fontAlgn="base"/>
              <a:r>
                <a:rPr lang="en-GB" sz="1050" dirty="0" smtClean="0">
                  <a:solidFill>
                    <a:schemeClr val="tx1">
                      <a:lumMod val="65000"/>
                      <a:lumOff val="35000"/>
                    </a:schemeClr>
                  </a:solidFill>
                  <a:latin typeface="+mj-lt"/>
                  <a:ea typeface="+mj-ea"/>
                  <a:cs typeface="+mj-cs"/>
                </a:rPr>
                <a:t>Improving the flow of information between hospitals, specialists, community and primary care healthcare providers.</a:t>
              </a:r>
            </a:p>
          </p:txBody>
        </p:sp>
      </p:grpSp>
      <p:pic>
        <p:nvPicPr>
          <p:cNvPr id="63"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tretch>
            <a:fillRect/>
          </a:stretch>
        </p:blipFill>
        <p:spPr bwMode="auto">
          <a:xfrm>
            <a:off x="6858104" y="3071810"/>
            <a:ext cx="1577805" cy="1050075"/>
          </a:xfrm>
          <a:prstGeom prst="rect">
            <a:avLst/>
          </a:prstGeom>
          <a:noFill/>
          <a:ln w="9525">
            <a:noFill/>
            <a:miter lim="800000"/>
            <a:headEnd/>
            <a:tailEnd/>
          </a:ln>
          <a:effectLst/>
        </p:spPr>
      </p:pic>
      <p:pic>
        <p:nvPicPr>
          <p:cNvPr id="64" name="Picture 63" descr="connected models of care.jpg"/>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857356" y="4786322"/>
            <a:ext cx="1643074" cy="1287290"/>
          </a:xfrm>
          <a:prstGeom prst="rect">
            <a:avLst/>
          </a:prstGeom>
        </p:spPr>
      </p:pic>
      <p:pic>
        <p:nvPicPr>
          <p:cNvPr id="67" name="Picture 66" descr="information flow.jp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5357818" y="4925809"/>
            <a:ext cx="1571636" cy="1177209"/>
          </a:xfrm>
          <a:prstGeom prst="rect">
            <a:avLst/>
          </a:prstGeom>
        </p:spPr>
      </p:pic>
      <p:pic>
        <p:nvPicPr>
          <p:cNvPr id="36" name="Picture 6" descr="Q:\USERS\CARCULLEN\National Comms\2014\Aines office\logo\Clinical Strategy and Programmes Division logo.jpg"/>
          <p:cNvPicPr>
            <a:picLocks noChangeAspect="1" noChangeArrowheads="1"/>
          </p:cNvPicPr>
          <p:nvPr/>
        </p:nvPicPr>
        <p:blipFill>
          <a:blip r:embed="rId10" cstate="print"/>
          <a:srcRect/>
          <a:stretch>
            <a:fillRect/>
          </a:stretch>
        </p:blipFill>
        <p:spPr bwMode="auto">
          <a:xfrm>
            <a:off x="7993828" y="6381328"/>
            <a:ext cx="1150171" cy="476672"/>
          </a:xfrm>
          <a:prstGeom prst="rect">
            <a:avLst/>
          </a:prstGeom>
          <a:noFill/>
          <a:ln w="9525">
            <a:noFill/>
            <a:miter lim="800000"/>
            <a:headEnd/>
            <a:tailEnd/>
          </a:ln>
        </p:spPr>
      </p:pic>
      <p:pic>
        <p:nvPicPr>
          <p:cNvPr id="38" name="Picture 37" descr="NICP Visual Identity.png"/>
          <p:cNvPicPr>
            <a:picLocks noChangeAspect="1"/>
          </p:cNvPicPr>
          <p:nvPr/>
        </p:nvPicPr>
        <p:blipFill>
          <a:blip r:embed="rId11" cstate="print"/>
          <a:stretch>
            <a:fillRect/>
          </a:stretch>
        </p:blipFill>
        <p:spPr>
          <a:xfrm>
            <a:off x="142844" y="-24"/>
            <a:ext cx="2647378" cy="1140859"/>
          </a:xfrm>
          <a:prstGeom prst="rect">
            <a:avLst/>
          </a:prstGeom>
        </p:spPr>
      </p:pic>
    </p:spTree>
    <p:extLst>
      <p:ext uri="{BB962C8B-B14F-4D97-AF65-F5344CB8AC3E}">
        <p14:creationId xmlns:p14="http://schemas.microsoft.com/office/powerpoint/2010/main" xmlns="" val="35790158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ounded Rectangle 81"/>
          <p:cNvSpPr/>
          <p:nvPr/>
        </p:nvSpPr>
        <p:spPr>
          <a:xfrm>
            <a:off x="4357686" y="5857892"/>
            <a:ext cx="1214446" cy="928694"/>
          </a:xfrm>
          <a:prstGeom prst="roundRect">
            <a:avLst>
              <a:gd name="adj" fmla="val 10000"/>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1" name="Rounded Rectangle 80"/>
          <p:cNvSpPr/>
          <p:nvPr/>
        </p:nvSpPr>
        <p:spPr>
          <a:xfrm>
            <a:off x="4357686" y="4714884"/>
            <a:ext cx="1214446" cy="928694"/>
          </a:xfrm>
          <a:prstGeom prst="roundRect">
            <a:avLst>
              <a:gd name="adj" fmla="val 10000"/>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9" name="Rounded Rectangle 78"/>
          <p:cNvSpPr/>
          <p:nvPr/>
        </p:nvSpPr>
        <p:spPr>
          <a:xfrm>
            <a:off x="4357686" y="2571744"/>
            <a:ext cx="1214446" cy="928694"/>
          </a:xfrm>
          <a:prstGeom prst="roundRect">
            <a:avLst>
              <a:gd name="adj" fmla="val 10000"/>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itle 1"/>
          <p:cNvSpPr txBox="1">
            <a:spLocks/>
          </p:cNvSpPr>
          <p:nvPr/>
        </p:nvSpPr>
        <p:spPr>
          <a:xfrm>
            <a:off x="3059832" y="0"/>
            <a:ext cx="5798448" cy="971600"/>
          </a:xfrm>
          <a:prstGeom prst="rect">
            <a:avLst/>
          </a:prstGeom>
        </p:spPr>
        <p:txBody>
          <a:bodyPr vert="horz" lIns="91440" tIns="45720" rIns="91440" bIns="45720" rtlCol="0" anchor="ctr">
            <a:normAutofit fontScale="85000" lnSpcReduction="10000"/>
          </a:bodyPr>
          <a:lstStyle/>
          <a:p>
            <a:pPr marL="0" marR="0" lvl="0" indent="0" fontAlgn="auto">
              <a:lnSpc>
                <a:spcPct val="100000"/>
              </a:lnSpc>
              <a:spcBef>
                <a:spcPct val="0"/>
              </a:spcBef>
              <a:spcAft>
                <a:spcPts val="0"/>
              </a:spcAft>
              <a:buClrTx/>
              <a:buSzTx/>
              <a:tabLst/>
              <a:defRPr/>
            </a:pPr>
            <a:r>
              <a:rPr lang="en-IE" sz="4000" dirty="0" smtClean="0">
                <a:solidFill>
                  <a:schemeClr val="tx1">
                    <a:lumMod val="65000"/>
                    <a:lumOff val="35000"/>
                  </a:schemeClr>
                </a:solidFill>
                <a:latin typeface="+mj-lt"/>
                <a:ea typeface="+mj-ea"/>
                <a:cs typeface="+mj-cs"/>
              </a:rPr>
              <a:t>5 Integrated Care Programmes</a:t>
            </a:r>
            <a:endParaRPr lang="en-IE" sz="4000" dirty="0">
              <a:solidFill>
                <a:schemeClr val="tx1">
                  <a:lumMod val="65000"/>
                  <a:lumOff val="35000"/>
                </a:schemeClr>
              </a:solidFill>
              <a:latin typeface="+mj-lt"/>
              <a:ea typeface="+mj-ea"/>
              <a:cs typeface="+mj-cs"/>
            </a:endParaRPr>
          </a:p>
        </p:txBody>
      </p:sp>
      <p:pic>
        <p:nvPicPr>
          <p:cNvPr id="7" name="Picture 6" descr="ICP colours (line) - latest - august 20th 2015.gi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93659"/>
            <a:ext cx="9144000" cy="435077"/>
          </a:xfrm>
          <a:prstGeom prst="rect">
            <a:avLst/>
          </a:prstGeom>
        </p:spPr>
      </p:pic>
      <p:pic>
        <p:nvPicPr>
          <p:cNvPr id="38" name="Picture 37" descr="NICP Visual Identity.png"/>
          <p:cNvPicPr>
            <a:picLocks noChangeAspect="1"/>
          </p:cNvPicPr>
          <p:nvPr/>
        </p:nvPicPr>
        <p:blipFill>
          <a:blip r:embed="rId3" cstate="print"/>
          <a:stretch>
            <a:fillRect/>
          </a:stretch>
        </p:blipFill>
        <p:spPr>
          <a:xfrm>
            <a:off x="142844" y="-24"/>
            <a:ext cx="2647378" cy="1140859"/>
          </a:xfrm>
          <a:prstGeom prst="rect">
            <a:avLst/>
          </a:prstGeom>
        </p:spPr>
      </p:pic>
      <p:pic>
        <p:nvPicPr>
          <p:cNvPr id="35" name="Picture 34" descr="Q:\USERS\CARCULLEN\National Comms\2014\Aines office\logo\Clinical Strategy and Programmes Division logo.jpg"/>
          <p:cNvPicPr>
            <a:picLocks noChangeAspect="1" noChangeArrowheads="1"/>
          </p:cNvPicPr>
          <p:nvPr/>
        </p:nvPicPr>
        <p:blipFill>
          <a:blip r:embed="rId4" cstate="print"/>
          <a:srcRect/>
          <a:stretch>
            <a:fillRect/>
          </a:stretch>
        </p:blipFill>
        <p:spPr bwMode="auto">
          <a:xfrm>
            <a:off x="7416032" y="6141868"/>
            <a:ext cx="1727968" cy="716132"/>
          </a:xfrm>
          <a:prstGeom prst="rect">
            <a:avLst/>
          </a:prstGeom>
          <a:noFill/>
          <a:ln w="9525">
            <a:noFill/>
            <a:miter lim="800000"/>
            <a:headEnd/>
            <a:tailEnd/>
          </a:ln>
        </p:spPr>
      </p:pic>
      <p:sp>
        <p:nvSpPr>
          <p:cNvPr id="49" name="Rectangle 48"/>
          <p:cNvSpPr/>
          <p:nvPr/>
        </p:nvSpPr>
        <p:spPr>
          <a:xfrm>
            <a:off x="285720" y="1571612"/>
            <a:ext cx="3214710" cy="2657138"/>
          </a:xfrm>
          <a:prstGeom prst="rect">
            <a:avLst/>
          </a:prstGeom>
        </p:spPr>
        <p:txBody>
          <a:bodyPr wrap="square">
            <a:spAutoFit/>
          </a:bodyPr>
          <a:lstStyle/>
          <a:p>
            <a:pPr algn="ctr" fontAlgn="base">
              <a:lnSpc>
                <a:spcPts val="3100"/>
              </a:lnSpc>
            </a:pPr>
            <a:r>
              <a:rPr lang="en-GB" sz="7200" dirty="0" smtClean="0">
                <a:solidFill>
                  <a:srgbClr val="00B050"/>
                </a:solidFill>
                <a:latin typeface="AR BLANCA" pitchFamily="2" charset="0"/>
                <a:ea typeface="+mj-ea"/>
                <a:cs typeface="+mj-cs"/>
              </a:rPr>
              <a:t>5</a:t>
            </a:r>
            <a:r>
              <a:rPr lang="en-GB" sz="4000" dirty="0" smtClean="0">
                <a:solidFill>
                  <a:schemeClr val="bg1">
                    <a:lumMod val="50000"/>
                  </a:schemeClr>
                </a:solidFill>
                <a:latin typeface="+mj-lt"/>
                <a:ea typeface="+mj-ea"/>
                <a:cs typeface="+mj-cs"/>
              </a:rPr>
              <a:t> </a:t>
            </a:r>
          </a:p>
          <a:p>
            <a:pPr algn="ctr" fontAlgn="base">
              <a:lnSpc>
                <a:spcPts val="3100"/>
              </a:lnSpc>
            </a:pPr>
            <a:r>
              <a:rPr lang="en-GB" sz="4000" dirty="0" smtClean="0">
                <a:solidFill>
                  <a:schemeClr val="bg1">
                    <a:lumMod val="50000"/>
                  </a:schemeClr>
                </a:solidFill>
                <a:latin typeface="+mj-lt"/>
                <a:ea typeface="+mj-ea"/>
                <a:cs typeface="+mj-cs"/>
              </a:rPr>
              <a:t>Integrated Care Programmes</a:t>
            </a:r>
          </a:p>
          <a:p>
            <a:pPr algn="ctr" fontAlgn="base">
              <a:lnSpc>
                <a:spcPts val="1900"/>
              </a:lnSpc>
            </a:pPr>
            <a:r>
              <a:rPr lang="en-GB" sz="1200" i="1" dirty="0" smtClean="0">
                <a:solidFill>
                  <a:schemeClr val="bg1">
                    <a:lumMod val="50000"/>
                  </a:schemeClr>
                </a:solidFill>
                <a:latin typeface="+mj-lt"/>
                <a:ea typeface="+mj-ea"/>
                <a:cs typeface="+mj-cs"/>
              </a:rPr>
              <a:t>These five areas will allow us to tackle the most pressing challenges in our health and social care systems, and improve outcomes and experiences for the greatest number of patients.</a:t>
            </a:r>
          </a:p>
        </p:txBody>
      </p:sp>
      <p:sp>
        <p:nvSpPr>
          <p:cNvPr id="55" name="Rounded Rectangle 54"/>
          <p:cNvSpPr/>
          <p:nvPr/>
        </p:nvSpPr>
        <p:spPr>
          <a:xfrm>
            <a:off x="4357686" y="1428736"/>
            <a:ext cx="1214446" cy="928694"/>
          </a:xfrm>
          <a:prstGeom prst="roundRect">
            <a:avLst>
              <a:gd name="adj" fmla="val 10000"/>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Rectangle 55"/>
          <p:cNvSpPr/>
          <p:nvPr/>
        </p:nvSpPr>
        <p:spPr>
          <a:xfrm>
            <a:off x="5715040" y="1357298"/>
            <a:ext cx="3714744" cy="1015663"/>
          </a:xfrm>
          <a:prstGeom prst="rect">
            <a:avLst/>
          </a:prstGeom>
        </p:spPr>
        <p:txBody>
          <a:bodyPr wrap="square">
            <a:spAutoFit/>
          </a:bodyPr>
          <a:lstStyle/>
          <a:p>
            <a:pPr fontAlgn="base"/>
            <a:r>
              <a:rPr lang="en-GB" sz="2000" dirty="0" smtClean="0">
                <a:latin typeface="+mj-lt"/>
                <a:ea typeface="+mj-ea"/>
                <a:cs typeface="+mj-cs"/>
              </a:rPr>
              <a:t>ICP for </a:t>
            </a:r>
          </a:p>
          <a:p>
            <a:pPr fontAlgn="base"/>
            <a:r>
              <a:rPr lang="en-GB" sz="2000" dirty="0" smtClean="0">
                <a:latin typeface="+mj-lt"/>
                <a:ea typeface="+mj-ea"/>
                <a:cs typeface="+mj-cs"/>
              </a:rPr>
              <a:t>Prevention and Management of Chronic Disease</a:t>
            </a:r>
            <a:endParaRPr lang="en-GB" sz="2000" i="1" dirty="0" smtClean="0">
              <a:latin typeface="+mj-lt"/>
              <a:ea typeface="+mj-ea"/>
              <a:cs typeface="+mj-cs"/>
            </a:endParaRPr>
          </a:p>
        </p:txBody>
      </p:sp>
      <p:sp>
        <p:nvSpPr>
          <p:cNvPr id="66" name="Rectangle 65"/>
          <p:cNvSpPr/>
          <p:nvPr/>
        </p:nvSpPr>
        <p:spPr>
          <a:xfrm>
            <a:off x="5786446" y="3786190"/>
            <a:ext cx="3429024" cy="605294"/>
          </a:xfrm>
          <a:prstGeom prst="rect">
            <a:avLst/>
          </a:prstGeom>
        </p:spPr>
        <p:txBody>
          <a:bodyPr wrap="square">
            <a:spAutoFit/>
          </a:bodyPr>
          <a:lstStyle/>
          <a:p>
            <a:pPr fontAlgn="base">
              <a:lnSpc>
                <a:spcPts val="2000"/>
              </a:lnSpc>
            </a:pPr>
            <a:r>
              <a:rPr lang="en-GB" sz="2000" dirty="0" smtClean="0"/>
              <a:t>ICP for </a:t>
            </a:r>
          </a:p>
          <a:p>
            <a:pPr fontAlgn="base">
              <a:lnSpc>
                <a:spcPts val="2000"/>
              </a:lnSpc>
            </a:pPr>
            <a:r>
              <a:rPr lang="en-GB" sz="2000" dirty="0" smtClean="0">
                <a:latin typeface="+mj-lt"/>
                <a:ea typeface="+mj-ea"/>
                <a:cs typeface="+mj-cs"/>
              </a:rPr>
              <a:t>Patient Flow</a:t>
            </a:r>
          </a:p>
        </p:txBody>
      </p:sp>
      <p:sp>
        <p:nvSpPr>
          <p:cNvPr id="71" name="Rectangle 70"/>
          <p:cNvSpPr/>
          <p:nvPr/>
        </p:nvSpPr>
        <p:spPr>
          <a:xfrm>
            <a:off x="5715008" y="2714620"/>
            <a:ext cx="2786082" cy="605294"/>
          </a:xfrm>
          <a:prstGeom prst="rect">
            <a:avLst/>
          </a:prstGeom>
        </p:spPr>
        <p:txBody>
          <a:bodyPr wrap="square">
            <a:spAutoFit/>
          </a:bodyPr>
          <a:lstStyle/>
          <a:p>
            <a:pPr fontAlgn="base">
              <a:lnSpc>
                <a:spcPts val="2000"/>
              </a:lnSpc>
            </a:pPr>
            <a:r>
              <a:rPr lang="en-GB" sz="2000" dirty="0" smtClean="0"/>
              <a:t>ICP for </a:t>
            </a:r>
          </a:p>
          <a:p>
            <a:pPr fontAlgn="base">
              <a:lnSpc>
                <a:spcPts val="2000"/>
              </a:lnSpc>
            </a:pPr>
            <a:r>
              <a:rPr lang="en-GB" sz="2000" dirty="0" smtClean="0">
                <a:latin typeface="+mj-lt"/>
                <a:ea typeface="+mj-ea"/>
                <a:cs typeface="+mj-cs"/>
              </a:rPr>
              <a:t>Older Persons</a:t>
            </a:r>
          </a:p>
        </p:txBody>
      </p:sp>
      <p:sp>
        <p:nvSpPr>
          <p:cNvPr id="73" name="Rectangle 72"/>
          <p:cNvSpPr/>
          <p:nvPr/>
        </p:nvSpPr>
        <p:spPr>
          <a:xfrm>
            <a:off x="5715008" y="4857760"/>
            <a:ext cx="1633550" cy="605294"/>
          </a:xfrm>
          <a:prstGeom prst="rect">
            <a:avLst/>
          </a:prstGeom>
        </p:spPr>
        <p:txBody>
          <a:bodyPr wrap="square">
            <a:spAutoFit/>
          </a:bodyPr>
          <a:lstStyle/>
          <a:p>
            <a:pPr fontAlgn="base">
              <a:lnSpc>
                <a:spcPts val="2000"/>
              </a:lnSpc>
            </a:pPr>
            <a:r>
              <a:rPr lang="en-GB" sz="2000" dirty="0" smtClean="0"/>
              <a:t>ICP for </a:t>
            </a:r>
          </a:p>
          <a:p>
            <a:pPr fontAlgn="base">
              <a:lnSpc>
                <a:spcPts val="2000"/>
              </a:lnSpc>
            </a:pPr>
            <a:r>
              <a:rPr lang="en-GB" sz="2000" dirty="0" smtClean="0">
                <a:latin typeface="+mj-lt"/>
                <a:ea typeface="+mj-ea"/>
                <a:cs typeface="+mj-cs"/>
              </a:rPr>
              <a:t>Children</a:t>
            </a:r>
          </a:p>
        </p:txBody>
      </p:sp>
      <p:pic>
        <p:nvPicPr>
          <p:cNvPr id="74" name="Picture 3"/>
          <p:cNvPicPr>
            <a:picLocks noChangeAspect="1" noChangeArrowheads="1"/>
          </p:cNvPicPr>
          <p:nvPr/>
        </p:nvPicPr>
        <p:blipFill>
          <a:blip r:embed="rId5" cstate="print"/>
          <a:srcRect/>
          <a:stretch>
            <a:fillRect/>
          </a:stretch>
        </p:blipFill>
        <p:spPr bwMode="auto">
          <a:xfrm>
            <a:off x="4572000" y="1547806"/>
            <a:ext cx="728771" cy="666748"/>
          </a:xfrm>
          <a:prstGeom prst="rect">
            <a:avLst/>
          </a:prstGeom>
          <a:noFill/>
          <a:ln w="9525">
            <a:noFill/>
            <a:miter lim="800000"/>
            <a:headEnd/>
            <a:tailEnd/>
          </a:ln>
          <a:effectLst/>
        </p:spPr>
      </p:pic>
      <p:pic>
        <p:nvPicPr>
          <p:cNvPr id="75" name="Picture 4"/>
          <p:cNvPicPr>
            <a:picLocks noChangeAspect="1" noChangeArrowheads="1"/>
          </p:cNvPicPr>
          <p:nvPr/>
        </p:nvPicPr>
        <p:blipFill>
          <a:blip r:embed="rId6" cstate="print"/>
          <a:srcRect/>
          <a:stretch>
            <a:fillRect/>
          </a:stretch>
        </p:blipFill>
        <p:spPr bwMode="auto">
          <a:xfrm>
            <a:off x="4714876" y="6000768"/>
            <a:ext cx="500059" cy="500059"/>
          </a:xfrm>
          <a:prstGeom prst="rect">
            <a:avLst/>
          </a:prstGeom>
          <a:noFill/>
          <a:ln w="9525">
            <a:noFill/>
            <a:miter lim="800000"/>
            <a:headEnd/>
            <a:tailEnd/>
          </a:ln>
          <a:effectLst/>
        </p:spPr>
      </p:pic>
      <p:pic>
        <p:nvPicPr>
          <p:cNvPr id="76" name="Picture 5"/>
          <p:cNvPicPr>
            <a:picLocks noChangeAspect="1" noChangeArrowheads="1"/>
          </p:cNvPicPr>
          <p:nvPr/>
        </p:nvPicPr>
        <p:blipFill>
          <a:blip r:embed="rId7" cstate="print"/>
          <a:srcRect/>
          <a:stretch>
            <a:fillRect/>
          </a:stretch>
        </p:blipFill>
        <p:spPr bwMode="auto">
          <a:xfrm>
            <a:off x="4572000" y="4929198"/>
            <a:ext cx="813879" cy="457199"/>
          </a:xfrm>
          <a:prstGeom prst="rect">
            <a:avLst/>
          </a:prstGeom>
          <a:noFill/>
          <a:ln w="9525">
            <a:noFill/>
            <a:miter lim="800000"/>
            <a:headEnd/>
            <a:tailEnd/>
          </a:ln>
          <a:effectLst/>
        </p:spPr>
      </p:pic>
      <p:pic>
        <p:nvPicPr>
          <p:cNvPr id="77" name="Picture 6"/>
          <p:cNvPicPr>
            <a:picLocks noChangeAspect="1" noChangeArrowheads="1"/>
          </p:cNvPicPr>
          <p:nvPr/>
        </p:nvPicPr>
        <p:blipFill>
          <a:blip r:embed="rId8"/>
          <a:srcRect/>
          <a:stretch>
            <a:fillRect/>
          </a:stretch>
        </p:blipFill>
        <p:spPr bwMode="auto">
          <a:xfrm>
            <a:off x="4643438" y="2714620"/>
            <a:ext cx="642942" cy="642942"/>
          </a:xfrm>
          <a:prstGeom prst="rect">
            <a:avLst/>
          </a:prstGeom>
          <a:noFill/>
          <a:ln w="9525">
            <a:noFill/>
            <a:miter lim="800000"/>
            <a:headEnd/>
            <a:tailEnd/>
          </a:ln>
          <a:effectLst/>
        </p:spPr>
      </p:pic>
      <p:sp>
        <p:nvSpPr>
          <p:cNvPr id="80" name="Rounded Rectangle 79"/>
          <p:cNvSpPr/>
          <p:nvPr/>
        </p:nvSpPr>
        <p:spPr>
          <a:xfrm>
            <a:off x="4357686" y="3643314"/>
            <a:ext cx="1214446" cy="928694"/>
          </a:xfrm>
          <a:prstGeom prst="roundRect">
            <a:avLst>
              <a:gd name="adj" fmla="val 10000"/>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78" name="Picture 7"/>
          <p:cNvPicPr>
            <a:picLocks noChangeAspect="1" noChangeArrowheads="1"/>
          </p:cNvPicPr>
          <p:nvPr/>
        </p:nvPicPr>
        <p:blipFill>
          <a:blip r:embed="rId9"/>
          <a:srcRect/>
          <a:stretch>
            <a:fillRect/>
          </a:stretch>
        </p:blipFill>
        <p:spPr bwMode="auto">
          <a:xfrm>
            <a:off x="4464257" y="3857628"/>
            <a:ext cx="964999" cy="571504"/>
          </a:xfrm>
          <a:prstGeom prst="rect">
            <a:avLst/>
          </a:prstGeom>
          <a:noFill/>
          <a:ln w="9525">
            <a:noFill/>
            <a:miter lim="800000"/>
            <a:headEnd/>
            <a:tailEnd/>
          </a:ln>
          <a:effectLst/>
        </p:spPr>
      </p:pic>
      <p:sp>
        <p:nvSpPr>
          <p:cNvPr id="83" name="Rectangle 82"/>
          <p:cNvSpPr/>
          <p:nvPr/>
        </p:nvSpPr>
        <p:spPr>
          <a:xfrm>
            <a:off x="5715008" y="6000768"/>
            <a:ext cx="1633550" cy="605294"/>
          </a:xfrm>
          <a:prstGeom prst="rect">
            <a:avLst/>
          </a:prstGeom>
        </p:spPr>
        <p:txBody>
          <a:bodyPr wrap="square">
            <a:spAutoFit/>
          </a:bodyPr>
          <a:lstStyle/>
          <a:p>
            <a:pPr fontAlgn="base">
              <a:lnSpc>
                <a:spcPts val="2000"/>
              </a:lnSpc>
            </a:pPr>
            <a:r>
              <a:rPr lang="en-GB" sz="2000" dirty="0" smtClean="0"/>
              <a:t>ICP for </a:t>
            </a:r>
          </a:p>
          <a:p>
            <a:pPr fontAlgn="base">
              <a:lnSpc>
                <a:spcPts val="2000"/>
              </a:lnSpc>
            </a:pPr>
            <a:r>
              <a:rPr lang="en-GB" sz="2000" dirty="0" smtClean="0">
                <a:latin typeface="+mj-lt"/>
                <a:ea typeface="+mj-ea"/>
                <a:cs typeface="+mj-cs"/>
              </a:rPr>
              <a:t>Maternity</a:t>
            </a:r>
          </a:p>
        </p:txBody>
      </p:sp>
      <p:pic>
        <p:nvPicPr>
          <p:cNvPr id="40" name="Picture 2"/>
          <p:cNvPicPr>
            <a:picLocks noChangeAspect="1" noChangeArrowheads="1"/>
          </p:cNvPicPr>
          <p:nvPr/>
        </p:nvPicPr>
        <p:blipFill>
          <a:blip r:embed="rId10"/>
          <a:srcRect/>
          <a:stretch>
            <a:fillRect/>
          </a:stretch>
        </p:blipFill>
        <p:spPr bwMode="auto">
          <a:xfrm>
            <a:off x="714348" y="4143380"/>
            <a:ext cx="2286016" cy="723900"/>
          </a:xfrm>
          <a:prstGeom prst="rect">
            <a:avLst/>
          </a:prstGeom>
          <a:noFill/>
          <a:ln w="9525">
            <a:noFill/>
            <a:miter lim="800000"/>
            <a:headEnd/>
            <a:tailEnd/>
          </a:ln>
          <a:effectLst/>
        </p:spPr>
      </p:pic>
      <p:sp>
        <p:nvSpPr>
          <p:cNvPr id="84" name="Oval 83"/>
          <p:cNvSpPr/>
          <p:nvPr/>
        </p:nvSpPr>
        <p:spPr>
          <a:xfrm>
            <a:off x="71406" y="4643446"/>
            <a:ext cx="3500462" cy="2143140"/>
          </a:xfrm>
          <a:prstGeom prst="ellipse">
            <a:avLst/>
          </a:prstGeom>
          <a:blipFill>
            <a:blip r:embed="rId11" cstate="print">
              <a:extLst>
                <a:ext uri="{28A0092B-C50C-407E-A947-70E740481C1C}">
                  <a14:useLocalDpi xmlns:a14="http://schemas.microsoft.com/office/drawing/2010/main" xmlns=""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5" name="TextBox 84"/>
          <p:cNvSpPr txBox="1"/>
          <p:nvPr/>
        </p:nvSpPr>
        <p:spPr>
          <a:xfrm>
            <a:off x="785786" y="5357826"/>
            <a:ext cx="2357454" cy="878895"/>
          </a:xfrm>
          <a:prstGeom prst="rect">
            <a:avLst/>
          </a:prstGeom>
          <a:noFill/>
        </p:spPr>
        <p:txBody>
          <a:bodyPr wrap="square" rtlCol="0">
            <a:spAutoFit/>
          </a:bodyPr>
          <a:lstStyle/>
          <a:p>
            <a:pPr algn="ctr">
              <a:lnSpc>
                <a:spcPts val="2000"/>
              </a:lnSpc>
            </a:pPr>
            <a:r>
              <a:rPr lang="en-GB" sz="2400" b="1" cap="small" dirty="0" smtClean="0"/>
              <a:t>Person –centred, Co-ordinated </a:t>
            </a:r>
          </a:p>
          <a:p>
            <a:pPr algn="ctr">
              <a:lnSpc>
                <a:spcPts val="2000"/>
              </a:lnSpc>
            </a:pPr>
            <a:r>
              <a:rPr lang="en-GB" sz="2400" b="1" cap="small" dirty="0" smtClean="0"/>
              <a:t>Care</a:t>
            </a:r>
            <a:endParaRPr lang="en-GB" sz="2400" b="1" cap="small" dirty="0"/>
          </a:p>
        </p:txBody>
      </p:sp>
      <p:sp>
        <p:nvSpPr>
          <p:cNvPr id="86" name="Left Brace 85"/>
          <p:cNvSpPr/>
          <p:nvPr/>
        </p:nvSpPr>
        <p:spPr>
          <a:xfrm>
            <a:off x="3857620" y="1357298"/>
            <a:ext cx="428628" cy="5286412"/>
          </a:xfrm>
          <a:prstGeom prst="leftBrace">
            <a:avLst/>
          </a:prstGeom>
          <a:ln w="41275">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xmlns="" val="3579015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15816" y="217148"/>
            <a:ext cx="6043626" cy="782960"/>
          </a:xfrm>
          <a:prstGeom prst="rect">
            <a:avLst/>
          </a:prstGeom>
        </p:spPr>
        <p:txBody>
          <a:bodyPr vert="horz" lIns="91440" tIns="45720" rIns="91440" bIns="45720" rtlCol="0" anchor="ctr">
            <a:noAutofit/>
          </a:bodyPr>
          <a:lstStyle/>
          <a:p>
            <a:pPr>
              <a:lnSpc>
                <a:spcPts val="3500"/>
              </a:lnSpc>
              <a:spcBef>
                <a:spcPct val="0"/>
              </a:spcBef>
              <a:buFontTx/>
              <a:buNone/>
              <a:defRPr/>
            </a:pPr>
            <a:r>
              <a:rPr lang="en-IE" sz="4000" dirty="0" smtClean="0">
                <a:solidFill>
                  <a:schemeClr val="tx1">
                    <a:lumMod val="65000"/>
                    <a:lumOff val="35000"/>
                  </a:schemeClr>
                </a:solidFill>
                <a:latin typeface="+mj-lt"/>
                <a:ea typeface="+mj-ea"/>
                <a:cs typeface="+mj-cs"/>
              </a:rPr>
              <a:t>ICP for </a:t>
            </a:r>
            <a:r>
              <a:rPr lang="en-IE" sz="4000" b="1" dirty="0" smtClean="0">
                <a:solidFill>
                  <a:schemeClr val="tx1">
                    <a:lumMod val="65000"/>
                    <a:lumOff val="35000"/>
                  </a:schemeClr>
                </a:solidFill>
                <a:latin typeface="+mj-lt"/>
                <a:ea typeface="+mj-ea"/>
                <a:cs typeface="+mj-cs"/>
              </a:rPr>
              <a:t>Older Persons </a:t>
            </a:r>
            <a:r>
              <a:rPr lang="en-IE" sz="4000" dirty="0" smtClean="0">
                <a:solidFill>
                  <a:schemeClr val="tx1">
                    <a:lumMod val="65000"/>
                    <a:lumOff val="35000"/>
                  </a:schemeClr>
                </a:solidFill>
                <a:latin typeface="+mj-lt"/>
                <a:ea typeface="+mj-ea"/>
                <a:cs typeface="+mj-cs"/>
              </a:rPr>
              <a:t>: </a:t>
            </a:r>
          </a:p>
          <a:p>
            <a:pPr>
              <a:lnSpc>
                <a:spcPts val="3500"/>
              </a:lnSpc>
              <a:spcBef>
                <a:spcPct val="0"/>
              </a:spcBef>
              <a:buFontTx/>
              <a:buNone/>
              <a:defRPr/>
            </a:pPr>
            <a:r>
              <a:rPr lang="en-IE" sz="4000" smtClean="0">
                <a:solidFill>
                  <a:schemeClr val="tx1">
                    <a:lumMod val="65000"/>
                    <a:lumOff val="35000"/>
                  </a:schemeClr>
                </a:solidFill>
                <a:latin typeface="+mj-lt"/>
                <a:ea typeface="+mj-ea"/>
                <a:cs typeface="+mj-cs"/>
              </a:rPr>
              <a:t>User Experience Overview  </a:t>
            </a:r>
            <a:endParaRPr lang="en-IE" sz="4000" dirty="0">
              <a:solidFill>
                <a:schemeClr val="tx1">
                  <a:lumMod val="65000"/>
                  <a:lumOff val="35000"/>
                </a:schemeClr>
              </a:solidFill>
              <a:latin typeface="+mj-lt"/>
              <a:ea typeface="+mj-ea"/>
              <a:cs typeface="+mj-cs"/>
            </a:endParaRPr>
          </a:p>
        </p:txBody>
      </p:sp>
      <p:pic>
        <p:nvPicPr>
          <p:cNvPr id="5" name="Picture 4" descr="ICP colours (line) - latest - august 20th 2015.gi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93659"/>
            <a:ext cx="9144000" cy="435077"/>
          </a:xfrm>
          <a:prstGeom prst="rect">
            <a:avLst/>
          </a:prstGeom>
        </p:spPr>
      </p:pic>
      <p:pic>
        <p:nvPicPr>
          <p:cNvPr id="38" name="Picture 37" descr="NICP Visual Identity.png"/>
          <p:cNvPicPr>
            <a:picLocks noChangeAspect="1"/>
          </p:cNvPicPr>
          <p:nvPr/>
        </p:nvPicPr>
        <p:blipFill>
          <a:blip r:embed="rId4" cstate="print"/>
          <a:stretch>
            <a:fillRect/>
          </a:stretch>
        </p:blipFill>
        <p:spPr>
          <a:xfrm>
            <a:off x="142844" y="-24"/>
            <a:ext cx="2647378" cy="1140859"/>
          </a:xfrm>
          <a:prstGeom prst="rect">
            <a:avLst/>
          </a:prstGeom>
        </p:spPr>
      </p:pic>
      <p:pic>
        <p:nvPicPr>
          <p:cNvPr id="2" name="Picture 2"/>
          <p:cNvPicPr>
            <a:picLocks noChangeAspect="1" noChangeArrowheads="1"/>
          </p:cNvPicPr>
          <p:nvPr/>
        </p:nvPicPr>
        <p:blipFill>
          <a:blip r:embed="rId5"/>
          <a:srcRect/>
          <a:stretch>
            <a:fillRect/>
          </a:stretch>
        </p:blipFill>
        <p:spPr bwMode="auto">
          <a:xfrm>
            <a:off x="531142" y="1414470"/>
            <a:ext cx="8070874" cy="5443530"/>
          </a:xfrm>
          <a:prstGeom prst="rect">
            <a:avLst/>
          </a:prstGeom>
          <a:noFill/>
          <a:ln w="9525">
            <a:noFill/>
            <a:miter lim="800000"/>
            <a:headEnd/>
            <a:tailEnd/>
          </a:ln>
          <a:effectLst/>
        </p:spPr>
      </p:pic>
    </p:spTree>
    <p:extLst>
      <p:ext uri="{BB962C8B-B14F-4D97-AF65-F5344CB8AC3E}">
        <p14:creationId xmlns:p14="http://schemas.microsoft.com/office/powerpoint/2010/main" xmlns="" val="2692541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15816" y="217148"/>
            <a:ext cx="6043626" cy="782960"/>
          </a:xfrm>
          <a:prstGeom prst="rect">
            <a:avLst/>
          </a:prstGeom>
        </p:spPr>
        <p:txBody>
          <a:bodyPr vert="horz" lIns="91440" tIns="45720" rIns="91440" bIns="45720" rtlCol="0" anchor="ctr">
            <a:noAutofit/>
          </a:bodyPr>
          <a:lstStyle/>
          <a:p>
            <a:pPr>
              <a:lnSpc>
                <a:spcPts val="3500"/>
              </a:lnSpc>
              <a:spcBef>
                <a:spcPct val="0"/>
              </a:spcBef>
              <a:buFontTx/>
              <a:buNone/>
              <a:defRPr/>
            </a:pPr>
            <a:r>
              <a:rPr lang="en-IE" sz="4000" dirty="0" smtClean="0">
                <a:solidFill>
                  <a:schemeClr val="tx1">
                    <a:lumMod val="65000"/>
                    <a:lumOff val="35000"/>
                  </a:schemeClr>
                </a:solidFill>
                <a:latin typeface="+mj-lt"/>
                <a:ea typeface="+mj-ea"/>
                <a:cs typeface="+mj-cs"/>
              </a:rPr>
              <a:t>ICP for </a:t>
            </a:r>
            <a:r>
              <a:rPr lang="en-IE" sz="4000" b="1" dirty="0" smtClean="0">
                <a:solidFill>
                  <a:schemeClr val="tx1">
                    <a:lumMod val="65000"/>
                    <a:lumOff val="35000"/>
                  </a:schemeClr>
                </a:solidFill>
                <a:latin typeface="+mj-lt"/>
                <a:ea typeface="+mj-ea"/>
                <a:cs typeface="+mj-cs"/>
              </a:rPr>
              <a:t>Older Persons </a:t>
            </a:r>
            <a:r>
              <a:rPr lang="en-IE" sz="4000" dirty="0" smtClean="0">
                <a:solidFill>
                  <a:schemeClr val="tx1">
                    <a:lumMod val="65000"/>
                    <a:lumOff val="35000"/>
                  </a:schemeClr>
                </a:solidFill>
                <a:latin typeface="+mj-lt"/>
                <a:ea typeface="+mj-ea"/>
                <a:cs typeface="+mj-cs"/>
              </a:rPr>
              <a:t>: </a:t>
            </a:r>
          </a:p>
          <a:p>
            <a:pPr>
              <a:lnSpc>
                <a:spcPts val="3500"/>
              </a:lnSpc>
              <a:spcBef>
                <a:spcPct val="0"/>
              </a:spcBef>
              <a:buFontTx/>
              <a:buNone/>
              <a:defRPr/>
            </a:pPr>
            <a:r>
              <a:rPr lang="en-IE" sz="4000" dirty="0" smtClean="0">
                <a:solidFill>
                  <a:schemeClr val="tx1">
                    <a:lumMod val="65000"/>
                    <a:lumOff val="35000"/>
                  </a:schemeClr>
                </a:solidFill>
                <a:latin typeface="+mj-lt"/>
                <a:ea typeface="+mj-ea"/>
                <a:cs typeface="+mj-cs"/>
              </a:rPr>
              <a:t>Overview </a:t>
            </a:r>
            <a:endParaRPr lang="en-IE" sz="4000" dirty="0">
              <a:solidFill>
                <a:schemeClr val="tx1">
                  <a:lumMod val="65000"/>
                  <a:lumOff val="35000"/>
                </a:schemeClr>
              </a:solidFill>
              <a:latin typeface="+mj-lt"/>
              <a:ea typeface="+mj-ea"/>
              <a:cs typeface="+mj-cs"/>
            </a:endParaRPr>
          </a:p>
        </p:txBody>
      </p:sp>
      <p:pic>
        <p:nvPicPr>
          <p:cNvPr id="5" name="Picture 4" descr="ICP colours (line) - latest - august 20th 2015.gi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93659"/>
            <a:ext cx="9144000" cy="435077"/>
          </a:xfrm>
          <a:prstGeom prst="rect">
            <a:avLst/>
          </a:prstGeom>
        </p:spPr>
      </p:pic>
      <p:pic>
        <p:nvPicPr>
          <p:cNvPr id="37" name="Picture 6" descr="Q:\USERS\CARCULLEN\National Comms\2014\Aines office\logo\Clinical Strategy and Programmes Division logo.jpg"/>
          <p:cNvPicPr>
            <a:picLocks noChangeAspect="1" noChangeArrowheads="1"/>
          </p:cNvPicPr>
          <p:nvPr/>
        </p:nvPicPr>
        <p:blipFill>
          <a:blip r:embed="rId4" cstate="print"/>
          <a:srcRect/>
          <a:stretch>
            <a:fillRect/>
          </a:stretch>
        </p:blipFill>
        <p:spPr bwMode="auto">
          <a:xfrm>
            <a:off x="7646330" y="6237312"/>
            <a:ext cx="1497669" cy="620688"/>
          </a:xfrm>
          <a:prstGeom prst="rect">
            <a:avLst/>
          </a:prstGeom>
          <a:noFill/>
          <a:ln w="9525">
            <a:noFill/>
            <a:miter lim="800000"/>
            <a:headEnd/>
            <a:tailEnd/>
          </a:ln>
        </p:spPr>
      </p:pic>
      <p:pic>
        <p:nvPicPr>
          <p:cNvPr id="38" name="Picture 37" descr="NICP Visual Identity.png"/>
          <p:cNvPicPr>
            <a:picLocks noChangeAspect="1"/>
          </p:cNvPicPr>
          <p:nvPr/>
        </p:nvPicPr>
        <p:blipFill>
          <a:blip r:embed="rId5" cstate="print"/>
          <a:stretch>
            <a:fillRect/>
          </a:stretch>
        </p:blipFill>
        <p:spPr>
          <a:xfrm>
            <a:off x="142844" y="-24"/>
            <a:ext cx="2647378" cy="1140859"/>
          </a:xfrm>
          <a:prstGeom prst="rect">
            <a:avLst/>
          </a:prstGeom>
        </p:spPr>
      </p:pic>
      <p:sp>
        <p:nvSpPr>
          <p:cNvPr id="29" name="Title 1"/>
          <p:cNvSpPr txBox="1">
            <a:spLocks/>
          </p:cNvSpPr>
          <p:nvPr/>
        </p:nvSpPr>
        <p:spPr>
          <a:xfrm>
            <a:off x="571472" y="1500182"/>
            <a:ext cx="7358114" cy="1143000"/>
          </a:xfrm>
          <a:prstGeom prst="rect">
            <a:avLst/>
          </a:prstGeom>
        </p:spPr>
        <p:txBody>
          <a:bodyPr vert="horz" lIns="91440" tIns="45720" rIns="91440" bIns="45720" rtlCol="0" anchor="ctr">
            <a:normAutofit/>
          </a:bodyPr>
          <a:lstStyle/>
          <a:p>
            <a:pPr>
              <a:lnSpc>
                <a:spcPct val="90000"/>
              </a:lnSpc>
              <a:spcBef>
                <a:spcPct val="0"/>
              </a:spcBef>
              <a:defRPr/>
            </a:pPr>
            <a:r>
              <a:rPr lang="en-IE" sz="2600" dirty="0" smtClean="0">
                <a:solidFill>
                  <a:schemeClr val="bg1">
                    <a:lumMod val="50000"/>
                  </a:schemeClr>
                </a:solidFill>
                <a:latin typeface="+mj-lt"/>
                <a:ea typeface="+mj-ea"/>
                <a:cs typeface="+mj-cs"/>
              </a:rPr>
              <a:t>Case finding  and population risk stratification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E" sz="3600" b="0" i="0" u="none" strike="noStrike" kern="1200" cap="small" spc="0" normalizeH="0" noProof="0" dirty="0">
              <a:ln>
                <a:noFill/>
              </a:ln>
              <a:solidFill>
                <a:schemeClr val="tx1">
                  <a:lumMod val="65000"/>
                  <a:lumOff val="35000"/>
                </a:schemeClr>
              </a:solidFill>
              <a:effectLst/>
              <a:uLnTx/>
              <a:uFillTx/>
              <a:latin typeface="+mj-lt"/>
              <a:ea typeface="+mj-ea"/>
              <a:cs typeface="+mj-cs"/>
            </a:endParaRPr>
          </a:p>
        </p:txBody>
      </p:sp>
      <p:pic>
        <p:nvPicPr>
          <p:cNvPr id="2050" name="Picture 2"/>
          <p:cNvPicPr>
            <a:picLocks noChangeAspect="1" noChangeArrowheads="1"/>
          </p:cNvPicPr>
          <p:nvPr/>
        </p:nvPicPr>
        <p:blipFill>
          <a:blip r:embed="rId6" cstate="print"/>
          <a:srcRect/>
          <a:stretch>
            <a:fillRect/>
          </a:stretch>
        </p:blipFill>
        <p:spPr bwMode="auto">
          <a:xfrm>
            <a:off x="763760" y="2357430"/>
            <a:ext cx="7165826" cy="3714776"/>
          </a:xfrm>
          <a:prstGeom prst="rect">
            <a:avLst/>
          </a:prstGeom>
          <a:noFill/>
          <a:ln w="9525">
            <a:noFill/>
            <a:miter lim="800000"/>
            <a:headEnd/>
            <a:tailEnd/>
          </a:ln>
          <a:effectLst/>
        </p:spPr>
      </p:pic>
    </p:spTree>
    <p:extLst>
      <p:ext uri="{BB962C8B-B14F-4D97-AF65-F5344CB8AC3E}">
        <p14:creationId xmlns:p14="http://schemas.microsoft.com/office/powerpoint/2010/main" xmlns="" val="2692541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P colours (line) - latest - august 20th 2015.gi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93659"/>
            <a:ext cx="9144000" cy="435077"/>
          </a:xfrm>
          <a:prstGeom prst="rect">
            <a:avLst/>
          </a:prstGeom>
        </p:spPr>
      </p:pic>
      <p:pic>
        <p:nvPicPr>
          <p:cNvPr id="37" name="Picture 6" descr="Q:\USERS\CARCULLEN\National Comms\2014\Aines office\logo\Clinical Strategy and Programmes Division logo.jpg"/>
          <p:cNvPicPr>
            <a:picLocks noChangeAspect="1" noChangeArrowheads="1"/>
          </p:cNvPicPr>
          <p:nvPr/>
        </p:nvPicPr>
        <p:blipFill>
          <a:blip r:embed="rId4" cstate="print"/>
          <a:srcRect/>
          <a:stretch>
            <a:fillRect/>
          </a:stretch>
        </p:blipFill>
        <p:spPr bwMode="auto">
          <a:xfrm>
            <a:off x="7646330" y="6237312"/>
            <a:ext cx="1497669" cy="620688"/>
          </a:xfrm>
          <a:prstGeom prst="rect">
            <a:avLst/>
          </a:prstGeom>
          <a:noFill/>
          <a:ln w="9525">
            <a:noFill/>
            <a:miter lim="800000"/>
            <a:headEnd/>
            <a:tailEnd/>
          </a:ln>
        </p:spPr>
      </p:pic>
      <p:pic>
        <p:nvPicPr>
          <p:cNvPr id="38" name="Picture 37" descr="NICP Visual Identity.png"/>
          <p:cNvPicPr>
            <a:picLocks noChangeAspect="1"/>
          </p:cNvPicPr>
          <p:nvPr/>
        </p:nvPicPr>
        <p:blipFill>
          <a:blip r:embed="rId5" cstate="print"/>
          <a:stretch>
            <a:fillRect/>
          </a:stretch>
        </p:blipFill>
        <p:spPr>
          <a:xfrm>
            <a:off x="142844" y="-24"/>
            <a:ext cx="2647378" cy="1140859"/>
          </a:xfrm>
          <a:prstGeom prst="rect">
            <a:avLst/>
          </a:prstGeom>
        </p:spPr>
      </p:pic>
      <p:sp>
        <p:nvSpPr>
          <p:cNvPr id="29" name="Title 1"/>
          <p:cNvSpPr txBox="1">
            <a:spLocks/>
          </p:cNvSpPr>
          <p:nvPr/>
        </p:nvSpPr>
        <p:spPr>
          <a:xfrm>
            <a:off x="571472" y="1714496"/>
            <a:ext cx="7643866" cy="1143000"/>
          </a:xfrm>
          <a:prstGeom prst="rect">
            <a:avLst/>
          </a:prstGeom>
        </p:spPr>
        <p:txBody>
          <a:bodyPr vert="horz" lIns="91440" tIns="45720" rIns="91440" bIns="45720" rtlCol="0" anchor="ctr">
            <a:normAutofit/>
          </a:bodyPr>
          <a:lstStyle/>
          <a:p>
            <a:pPr>
              <a:lnSpc>
                <a:spcPct val="90000"/>
              </a:lnSpc>
              <a:spcBef>
                <a:spcPct val="0"/>
              </a:spcBef>
              <a:defRPr/>
            </a:pPr>
            <a:r>
              <a:rPr lang="en-GB" sz="2600" dirty="0" smtClean="0">
                <a:solidFill>
                  <a:schemeClr val="bg1">
                    <a:lumMod val="50000"/>
                  </a:schemeClr>
                </a:solidFill>
                <a:latin typeface="+mj-lt"/>
                <a:ea typeface="+mj-ea"/>
                <a:cs typeface="+mj-cs"/>
              </a:rPr>
              <a:t>Case manager ensuring care co-ordination</a:t>
            </a:r>
          </a:p>
          <a:p>
            <a:pPr>
              <a:lnSpc>
                <a:spcPct val="90000"/>
              </a:lnSpc>
              <a:spcBef>
                <a:spcPct val="0"/>
              </a:spcBef>
              <a:defRPr/>
            </a:pPr>
            <a:r>
              <a:rPr lang="en-IE" sz="2600" dirty="0" smtClean="0">
                <a:solidFill>
                  <a:schemeClr val="bg1">
                    <a:lumMod val="50000"/>
                  </a:schemeClr>
                </a:solidFill>
                <a:latin typeface="+mj-lt"/>
                <a:ea typeface="+mj-ea"/>
                <a:cs typeface="+mj-cs"/>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E" sz="3600" b="0" i="0" u="none" strike="noStrike" kern="1200" cap="small" spc="0" normalizeH="0" noProof="0" dirty="0">
              <a:ln>
                <a:noFill/>
              </a:ln>
              <a:solidFill>
                <a:schemeClr val="tx1">
                  <a:lumMod val="65000"/>
                  <a:lumOff val="35000"/>
                </a:schemeClr>
              </a:solidFill>
              <a:effectLst/>
              <a:uLnTx/>
              <a:uFillTx/>
              <a:latin typeface="+mj-lt"/>
              <a:ea typeface="+mj-ea"/>
              <a:cs typeface="+mj-cs"/>
            </a:endParaRPr>
          </a:p>
        </p:txBody>
      </p:sp>
      <p:pic>
        <p:nvPicPr>
          <p:cNvPr id="3074" name="Picture 2"/>
          <p:cNvPicPr>
            <a:picLocks noChangeAspect="1" noChangeArrowheads="1"/>
          </p:cNvPicPr>
          <p:nvPr/>
        </p:nvPicPr>
        <p:blipFill>
          <a:blip r:embed="rId6" cstate="print"/>
          <a:srcRect/>
          <a:stretch>
            <a:fillRect/>
          </a:stretch>
        </p:blipFill>
        <p:spPr bwMode="auto">
          <a:xfrm>
            <a:off x="667913" y="2214554"/>
            <a:ext cx="7761739" cy="3786214"/>
          </a:xfrm>
          <a:prstGeom prst="rect">
            <a:avLst/>
          </a:prstGeom>
          <a:noFill/>
          <a:ln w="9525">
            <a:noFill/>
            <a:miter lim="800000"/>
            <a:headEnd/>
            <a:tailEnd/>
          </a:ln>
          <a:effectLst/>
        </p:spPr>
      </p:pic>
      <p:sp>
        <p:nvSpPr>
          <p:cNvPr id="8" name="Title 1"/>
          <p:cNvSpPr txBox="1">
            <a:spLocks/>
          </p:cNvSpPr>
          <p:nvPr/>
        </p:nvSpPr>
        <p:spPr>
          <a:xfrm>
            <a:off x="2915816" y="188640"/>
            <a:ext cx="6043626" cy="782960"/>
          </a:xfrm>
          <a:prstGeom prst="rect">
            <a:avLst/>
          </a:prstGeom>
        </p:spPr>
        <p:txBody>
          <a:bodyPr vert="horz" lIns="91440" tIns="45720" rIns="91440" bIns="45720" rtlCol="0" anchor="ctr">
            <a:noAutofit/>
          </a:bodyPr>
          <a:lstStyle/>
          <a:p>
            <a:pPr marR="0" lvl="0" indent="0" fontAlgn="auto">
              <a:lnSpc>
                <a:spcPts val="3500"/>
              </a:lnSpc>
              <a:spcBef>
                <a:spcPct val="0"/>
              </a:spcBef>
              <a:spcAft>
                <a:spcPts val="0"/>
              </a:spcAft>
              <a:buClrTx/>
              <a:buSzTx/>
              <a:tabLst/>
              <a:defRPr/>
            </a:pPr>
            <a:r>
              <a:rPr lang="en-IE" sz="4000" dirty="0" smtClean="0">
                <a:solidFill>
                  <a:schemeClr val="tx1">
                    <a:lumMod val="65000"/>
                    <a:lumOff val="35000"/>
                  </a:schemeClr>
                </a:solidFill>
                <a:latin typeface="+mj-lt"/>
                <a:ea typeface="+mj-ea"/>
                <a:cs typeface="+mj-cs"/>
              </a:rPr>
              <a:t>ICP for </a:t>
            </a:r>
            <a:r>
              <a:rPr lang="en-IE" sz="4000" b="1" dirty="0" smtClean="0">
                <a:solidFill>
                  <a:schemeClr val="tx1">
                    <a:lumMod val="65000"/>
                    <a:lumOff val="35000"/>
                  </a:schemeClr>
                </a:solidFill>
                <a:latin typeface="+mj-lt"/>
                <a:ea typeface="+mj-ea"/>
                <a:cs typeface="+mj-cs"/>
              </a:rPr>
              <a:t>Older Persons </a:t>
            </a:r>
            <a:r>
              <a:rPr lang="en-IE" sz="4000" dirty="0" smtClean="0">
                <a:solidFill>
                  <a:schemeClr val="tx1">
                    <a:lumMod val="65000"/>
                    <a:lumOff val="35000"/>
                  </a:schemeClr>
                </a:solidFill>
                <a:latin typeface="+mj-lt"/>
                <a:ea typeface="+mj-ea"/>
                <a:cs typeface="+mj-cs"/>
              </a:rPr>
              <a:t>: </a:t>
            </a:r>
          </a:p>
          <a:p>
            <a:pPr marR="0" lvl="0" indent="0" fontAlgn="auto">
              <a:lnSpc>
                <a:spcPts val="3500"/>
              </a:lnSpc>
              <a:spcBef>
                <a:spcPct val="0"/>
              </a:spcBef>
              <a:spcAft>
                <a:spcPts val="0"/>
              </a:spcAft>
              <a:buClrTx/>
              <a:buSzTx/>
              <a:tabLst/>
              <a:defRPr/>
            </a:pPr>
            <a:r>
              <a:rPr lang="en-IE" sz="4000" dirty="0" smtClean="0">
                <a:solidFill>
                  <a:schemeClr val="tx1">
                    <a:lumMod val="65000"/>
                    <a:lumOff val="35000"/>
                  </a:schemeClr>
                </a:solidFill>
                <a:latin typeface="+mj-lt"/>
                <a:ea typeface="+mj-ea"/>
                <a:cs typeface="+mj-cs"/>
              </a:rPr>
              <a:t>Overview </a:t>
            </a:r>
          </a:p>
        </p:txBody>
      </p:sp>
    </p:spTree>
    <p:extLst>
      <p:ext uri="{BB962C8B-B14F-4D97-AF65-F5344CB8AC3E}">
        <p14:creationId xmlns:p14="http://schemas.microsoft.com/office/powerpoint/2010/main" xmlns="" val="26925411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P colours (line) - latest - august 20th 2015.gi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93659"/>
            <a:ext cx="9144000" cy="435077"/>
          </a:xfrm>
          <a:prstGeom prst="rect">
            <a:avLst/>
          </a:prstGeom>
        </p:spPr>
      </p:pic>
      <p:pic>
        <p:nvPicPr>
          <p:cNvPr id="37" name="Picture 6" descr="Q:\USERS\CARCULLEN\National Comms\2014\Aines office\logo\Clinical Strategy and Programmes Division logo.jpg"/>
          <p:cNvPicPr>
            <a:picLocks noChangeAspect="1" noChangeArrowheads="1"/>
          </p:cNvPicPr>
          <p:nvPr/>
        </p:nvPicPr>
        <p:blipFill>
          <a:blip r:embed="rId4" cstate="print"/>
          <a:srcRect/>
          <a:stretch>
            <a:fillRect/>
          </a:stretch>
        </p:blipFill>
        <p:spPr bwMode="auto">
          <a:xfrm>
            <a:off x="7646330" y="6237312"/>
            <a:ext cx="1497669" cy="620688"/>
          </a:xfrm>
          <a:prstGeom prst="rect">
            <a:avLst/>
          </a:prstGeom>
          <a:noFill/>
          <a:ln w="9525">
            <a:noFill/>
            <a:miter lim="800000"/>
            <a:headEnd/>
            <a:tailEnd/>
          </a:ln>
        </p:spPr>
      </p:pic>
      <p:pic>
        <p:nvPicPr>
          <p:cNvPr id="38" name="Picture 37" descr="NICP Visual Identity.png"/>
          <p:cNvPicPr>
            <a:picLocks noChangeAspect="1"/>
          </p:cNvPicPr>
          <p:nvPr/>
        </p:nvPicPr>
        <p:blipFill>
          <a:blip r:embed="rId5" cstate="print"/>
          <a:stretch>
            <a:fillRect/>
          </a:stretch>
        </p:blipFill>
        <p:spPr>
          <a:xfrm>
            <a:off x="142844" y="-24"/>
            <a:ext cx="2647378" cy="1140859"/>
          </a:xfrm>
          <a:prstGeom prst="rect">
            <a:avLst/>
          </a:prstGeom>
        </p:spPr>
      </p:pic>
      <p:sp>
        <p:nvSpPr>
          <p:cNvPr id="29" name="Title 1"/>
          <p:cNvSpPr txBox="1">
            <a:spLocks/>
          </p:cNvSpPr>
          <p:nvPr/>
        </p:nvSpPr>
        <p:spPr>
          <a:xfrm>
            <a:off x="1214414" y="1714496"/>
            <a:ext cx="7500990" cy="1143000"/>
          </a:xfrm>
          <a:prstGeom prst="rect">
            <a:avLst/>
          </a:prstGeom>
        </p:spPr>
        <p:txBody>
          <a:bodyPr vert="horz" lIns="91440" tIns="45720" rIns="91440" bIns="45720" rtlCol="0" anchor="ctr">
            <a:normAutofit lnSpcReduction="10000"/>
          </a:bodyPr>
          <a:lstStyle/>
          <a:p>
            <a:pPr>
              <a:lnSpc>
                <a:spcPct val="90000"/>
              </a:lnSpc>
              <a:spcBef>
                <a:spcPct val="0"/>
              </a:spcBef>
              <a:defRPr/>
            </a:pPr>
            <a:r>
              <a:rPr lang="en-GB" sz="2600" dirty="0" smtClean="0">
                <a:solidFill>
                  <a:schemeClr val="bg1">
                    <a:lumMod val="50000"/>
                  </a:schemeClr>
                </a:solidFill>
                <a:latin typeface="+mj-lt"/>
                <a:ea typeface="+mj-ea"/>
                <a:cs typeface="+mj-cs"/>
              </a:rPr>
              <a:t>Anticipatory Care Planning</a:t>
            </a:r>
          </a:p>
          <a:p>
            <a:pPr>
              <a:lnSpc>
                <a:spcPct val="90000"/>
              </a:lnSpc>
              <a:spcBef>
                <a:spcPct val="0"/>
              </a:spcBef>
              <a:defRPr/>
            </a:pPr>
            <a:endParaRPr lang="en-GB" sz="2600" dirty="0" smtClean="0">
              <a:solidFill>
                <a:schemeClr val="bg1">
                  <a:lumMod val="50000"/>
                </a:schemeClr>
              </a:solidFill>
              <a:latin typeface="+mj-lt"/>
              <a:ea typeface="+mj-ea"/>
              <a:cs typeface="+mj-cs"/>
            </a:endParaRPr>
          </a:p>
          <a:p>
            <a:pPr>
              <a:lnSpc>
                <a:spcPct val="90000"/>
              </a:lnSpc>
              <a:spcBef>
                <a:spcPct val="0"/>
              </a:spcBef>
              <a:defRPr/>
            </a:pPr>
            <a:r>
              <a:rPr lang="en-IE" sz="2600" dirty="0" smtClean="0">
                <a:solidFill>
                  <a:schemeClr val="bg1">
                    <a:lumMod val="50000"/>
                  </a:schemeClr>
                </a:solidFill>
                <a:latin typeface="+mj-lt"/>
                <a:ea typeface="+mj-ea"/>
                <a:cs typeface="+mj-cs"/>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E" sz="3600" b="0" i="0" u="none" strike="noStrike" kern="1200" cap="small" spc="0" normalizeH="0" noProof="0" dirty="0">
              <a:ln>
                <a:noFill/>
              </a:ln>
              <a:solidFill>
                <a:schemeClr val="tx1">
                  <a:lumMod val="65000"/>
                  <a:lumOff val="35000"/>
                </a:schemeClr>
              </a:solidFill>
              <a:effectLst/>
              <a:uLnTx/>
              <a:uFillTx/>
              <a:latin typeface="+mj-lt"/>
              <a:ea typeface="+mj-ea"/>
              <a:cs typeface="+mj-cs"/>
            </a:endParaRPr>
          </a:p>
        </p:txBody>
      </p:sp>
      <p:pic>
        <p:nvPicPr>
          <p:cNvPr id="4098" name="Picture 2"/>
          <p:cNvPicPr>
            <a:picLocks noChangeAspect="1" noChangeArrowheads="1"/>
          </p:cNvPicPr>
          <p:nvPr/>
        </p:nvPicPr>
        <p:blipFill>
          <a:blip r:embed="rId6" cstate="print"/>
          <a:srcRect/>
          <a:stretch>
            <a:fillRect/>
          </a:stretch>
        </p:blipFill>
        <p:spPr bwMode="auto">
          <a:xfrm>
            <a:off x="1285851" y="2035543"/>
            <a:ext cx="6280501" cy="4322415"/>
          </a:xfrm>
          <a:prstGeom prst="rect">
            <a:avLst/>
          </a:prstGeom>
          <a:noFill/>
          <a:ln w="9525">
            <a:noFill/>
            <a:miter lim="800000"/>
            <a:headEnd/>
            <a:tailEnd/>
          </a:ln>
          <a:effectLst/>
        </p:spPr>
      </p:pic>
      <p:sp>
        <p:nvSpPr>
          <p:cNvPr id="8" name="Title 1"/>
          <p:cNvSpPr txBox="1">
            <a:spLocks/>
          </p:cNvSpPr>
          <p:nvPr/>
        </p:nvSpPr>
        <p:spPr>
          <a:xfrm>
            <a:off x="2915816" y="188640"/>
            <a:ext cx="6043626" cy="782960"/>
          </a:xfrm>
          <a:prstGeom prst="rect">
            <a:avLst/>
          </a:prstGeom>
        </p:spPr>
        <p:txBody>
          <a:bodyPr vert="horz" lIns="91440" tIns="45720" rIns="91440" bIns="45720" rtlCol="0" anchor="ctr">
            <a:noAutofit/>
          </a:bodyPr>
          <a:lstStyle/>
          <a:p>
            <a:pPr>
              <a:lnSpc>
                <a:spcPts val="3500"/>
              </a:lnSpc>
              <a:spcBef>
                <a:spcPct val="0"/>
              </a:spcBef>
              <a:defRPr/>
            </a:pPr>
            <a:r>
              <a:rPr lang="en-IE" sz="4000" dirty="0" smtClean="0">
                <a:solidFill>
                  <a:schemeClr val="tx1">
                    <a:lumMod val="65000"/>
                    <a:lumOff val="35000"/>
                  </a:schemeClr>
                </a:solidFill>
                <a:latin typeface="+mj-lt"/>
                <a:ea typeface="+mj-ea"/>
                <a:cs typeface="+mj-cs"/>
              </a:rPr>
              <a:t>ICP for </a:t>
            </a:r>
            <a:r>
              <a:rPr lang="en-IE" sz="4000" b="1" dirty="0" smtClean="0">
                <a:solidFill>
                  <a:schemeClr val="tx1">
                    <a:lumMod val="65000"/>
                    <a:lumOff val="35000"/>
                  </a:schemeClr>
                </a:solidFill>
                <a:latin typeface="+mj-lt"/>
                <a:ea typeface="+mj-ea"/>
                <a:cs typeface="+mj-cs"/>
              </a:rPr>
              <a:t>Older Persons </a:t>
            </a:r>
            <a:r>
              <a:rPr lang="en-IE" sz="4000" dirty="0" smtClean="0">
                <a:solidFill>
                  <a:schemeClr val="tx1">
                    <a:lumMod val="65000"/>
                    <a:lumOff val="35000"/>
                  </a:schemeClr>
                </a:solidFill>
                <a:latin typeface="+mj-lt"/>
                <a:ea typeface="+mj-ea"/>
                <a:cs typeface="+mj-cs"/>
              </a:rPr>
              <a:t>: </a:t>
            </a:r>
          </a:p>
          <a:p>
            <a:pPr>
              <a:lnSpc>
                <a:spcPts val="3500"/>
              </a:lnSpc>
              <a:spcBef>
                <a:spcPct val="0"/>
              </a:spcBef>
              <a:defRPr/>
            </a:pPr>
            <a:r>
              <a:rPr lang="en-IE" sz="4000" dirty="0" smtClean="0">
                <a:solidFill>
                  <a:schemeClr val="tx1">
                    <a:lumMod val="65000"/>
                    <a:lumOff val="35000"/>
                  </a:schemeClr>
                </a:solidFill>
                <a:latin typeface="+mj-lt"/>
                <a:ea typeface="+mj-ea"/>
                <a:cs typeface="+mj-cs"/>
              </a:rPr>
              <a:t>Overview </a:t>
            </a:r>
          </a:p>
        </p:txBody>
      </p:sp>
    </p:spTree>
    <p:extLst>
      <p:ext uri="{BB962C8B-B14F-4D97-AF65-F5344CB8AC3E}">
        <p14:creationId xmlns:p14="http://schemas.microsoft.com/office/powerpoint/2010/main" xmlns="" val="2692541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0"/>
            <a:ext cx="5141152" cy="1143000"/>
          </a:xfrm>
        </p:spPr>
        <p:txBody>
          <a:bodyPr>
            <a:normAutofit/>
          </a:bodyPr>
          <a:lstStyle/>
          <a:p>
            <a:pPr algn="l"/>
            <a:r>
              <a:rPr lang="en-IE" sz="4000" dirty="0" smtClean="0">
                <a:solidFill>
                  <a:schemeClr val="tx1">
                    <a:lumMod val="65000"/>
                    <a:lumOff val="35000"/>
                  </a:schemeClr>
                </a:solidFill>
              </a:rPr>
              <a:t>Contents</a:t>
            </a:r>
            <a:endParaRPr lang="en-IE" sz="4000" dirty="0">
              <a:solidFill>
                <a:schemeClr val="tx1">
                  <a:lumMod val="65000"/>
                  <a:lumOff val="35000"/>
                </a:schemeClr>
              </a:solidFill>
            </a:endParaRPr>
          </a:p>
        </p:txBody>
      </p:sp>
      <p:pic>
        <p:nvPicPr>
          <p:cNvPr id="4" name="Picture 3" descr="ICP colours (line) - latest - august 20th 2015.gi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00108"/>
            <a:ext cx="9144000" cy="435077"/>
          </a:xfrm>
          <a:prstGeom prst="rect">
            <a:avLst/>
          </a:prstGeom>
        </p:spPr>
      </p:pic>
      <p:pic>
        <p:nvPicPr>
          <p:cNvPr id="27" name="Picture 26" descr="NICP Visual Identity.png"/>
          <p:cNvPicPr>
            <a:picLocks noChangeAspect="1"/>
          </p:cNvPicPr>
          <p:nvPr/>
        </p:nvPicPr>
        <p:blipFill>
          <a:blip r:embed="rId3" cstate="print"/>
          <a:stretch>
            <a:fillRect/>
          </a:stretch>
        </p:blipFill>
        <p:spPr>
          <a:xfrm>
            <a:off x="142844" y="-24"/>
            <a:ext cx="2647378" cy="1140859"/>
          </a:xfrm>
          <a:prstGeom prst="rect">
            <a:avLst/>
          </a:prstGeom>
        </p:spPr>
      </p:pic>
      <p:sp>
        <p:nvSpPr>
          <p:cNvPr id="26" name="Rectangle 25"/>
          <p:cNvSpPr/>
          <p:nvPr/>
        </p:nvSpPr>
        <p:spPr>
          <a:xfrm>
            <a:off x="1500166" y="1785926"/>
            <a:ext cx="6715172" cy="4370427"/>
          </a:xfrm>
          <a:prstGeom prst="rect">
            <a:avLst/>
          </a:prstGeom>
        </p:spPr>
        <p:txBody>
          <a:bodyPr wrap="square">
            <a:spAutoFit/>
          </a:bodyPr>
          <a:lstStyle/>
          <a:p>
            <a:pPr indent="450850">
              <a:buClr>
                <a:srgbClr val="0070C0"/>
              </a:buClr>
              <a:buFont typeface="Arial" pitchFamily="34" charset="0"/>
              <a:buChar char="•"/>
            </a:pPr>
            <a:r>
              <a:rPr lang="en-IE" sz="2000" dirty="0" smtClean="0"/>
              <a:t>Why change?</a:t>
            </a:r>
          </a:p>
          <a:p>
            <a:pPr indent="450850">
              <a:buClr>
                <a:srgbClr val="0070C0"/>
              </a:buClr>
              <a:buFont typeface="Arial" pitchFamily="34" charset="0"/>
              <a:buChar char="•"/>
            </a:pPr>
            <a:r>
              <a:rPr lang="en-IE" sz="2000" dirty="0" smtClean="0"/>
              <a:t>Joint working in healthcare</a:t>
            </a:r>
          </a:p>
          <a:p>
            <a:pPr indent="450850">
              <a:buClr>
                <a:srgbClr val="0070C0"/>
              </a:buClr>
              <a:buFont typeface="Arial" pitchFamily="34" charset="0"/>
              <a:buChar char="•"/>
            </a:pPr>
            <a:r>
              <a:rPr lang="en-IE" sz="2000" dirty="0" smtClean="0"/>
              <a:t>How?</a:t>
            </a:r>
          </a:p>
          <a:p>
            <a:pPr indent="450850">
              <a:buClr>
                <a:srgbClr val="0070C0"/>
              </a:buClr>
              <a:buFont typeface="Arial" pitchFamily="34" charset="0"/>
              <a:buChar char="•"/>
            </a:pPr>
            <a:r>
              <a:rPr lang="en-IE" sz="2000" dirty="0" smtClean="0"/>
              <a:t>Vision</a:t>
            </a:r>
          </a:p>
          <a:p>
            <a:pPr indent="450850">
              <a:buClr>
                <a:srgbClr val="0070C0"/>
              </a:buClr>
              <a:buFont typeface="Arial" pitchFamily="34" charset="0"/>
              <a:buChar char="•"/>
            </a:pPr>
            <a:r>
              <a:rPr lang="en-IE" sz="2000" dirty="0" smtClean="0"/>
              <a:t>Mission</a:t>
            </a:r>
          </a:p>
          <a:p>
            <a:pPr indent="450850">
              <a:buClr>
                <a:srgbClr val="0070C0"/>
              </a:buClr>
              <a:buFont typeface="Arial" pitchFamily="34" charset="0"/>
              <a:buChar char="•"/>
            </a:pPr>
            <a:r>
              <a:rPr lang="en-IE" sz="2000" dirty="0" smtClean="0"/>
              <a:t>Objectives</a:t>
            </a:r>
          </a:p>
          <a:p>
            <a:pPr indent="450850">
              <a:buClr>
                <a:srgbClr val="0070C0"/>
              </a:buClr>
              <a:buFont typeface="Arial" pitchFamily="34" charset="0"/>
              <a:buChar char="•"/>
            </a:pPr>
            <a:r>
              <a:rPr lang="en-IE" sz="2000" dirty="0" smtClean="0"/>
              <a:t>Are we on the right track?</a:t>
            </a:r>
          </a:p>
          <a:p>
            <a:pPr indent="450850">
              <a:buClr>
                <a:srgbClr val="0070C0"/>
              </a:buClr>
              <a:buFont typeface="Arial" pitchFamily="34" charset="0"/>
              <a:buChar char="•"/>
            </a:pPr>
            <a:r>
              <a:rPr lang="en-IE" sz="2000" dirty="0" smtClean="0"/>
              <a:t>The Integrated Care Programmes</a:t>
            </a:r>
          </a:p>
          <a:p>
            <a:pPr lvl="1" indent="450850">
              <a:buClr>
                <a:srgbClr val="0070C0"/>
              </a:buClr>
              <a:buFont typeface="Arial" pitchFamily="34" charset="0"/>
              <a:buChar char="•"/>
            </a:pPr>
            <a:r>
              <a:rPr lang="en-IE" sz="2000" dirty="0" smtClean="0"/>
              <a:t>Overview of ICP for Older Persons</a:t>
            </a:r>
          </a:p>
          <a:p>
            <a:pPr lvl="1" indent="450850">
              <a:buClr>
                <a:srgbClr val="0070C0"/>
              </a:buClr>
              <a:buFont typeface="Arial" pitchFamily="34" charset="0"/>
              <a:buChar char="•"/>
            </a:pPr>
            <a:r>
              <a:rPr lang="en-IE" sz="2000" dirty="0" smtClean="0"/>
              <a:t>Overview of ICP for Chronic Disease</a:t>
            </a:r>
          </a:p>
          <a:p>
            <a:pPr lvl="1" indent="450850">
              <a:buClr>
                <a:srgbClr val="0070C0"/>
              </a:buClr>
              <a:buFont typeface="Arial" pitchFamily="34" charset="0"/>
              <a:buChar char="•"/>
            </a:pPr>
            <a:r>
              <a:rPr lang="en-IE" sz="2000" dirty="0" smtClean="0"/>
              <a:t>Overview of ICP for Patient Flow</a:t>
            </a:r>
          </a:p>
          <a:p>
            <a:pPr indent="450850">
              <a:buClr>
                <a:srgbClr val="0070C0"/>
              </a:buClr>
              <a:buFont typeface="Arial" pitchFamily="34" charset="0"/>
              <a:buChar char="•"/>
            </a:pPr>
            <a:r>
              <a:rPr lang="en-IE" sz="2000" dirty="0" smtClean="0"/>
              <a:t>What will success look like?</a:t>
            </a:r>
          </a:p>
          <a:p>
            <a:pPr indent="450850">
              <a:buClr>
                <a:srgbClr val="0070C0"/>
              </a:buClr>
              <a:buFont typeface="Arial" pitchFamily="34" charset="0"/>
              <a:buChar char="•"/>
            </a:pPr>
            <a:r>
              <a:rPr lang="en-IE" sz="2000" dirty="0" smtClean="0"/>
              <a:t>Driver Diagram</a:t>
            </a:r>
          </a:p>
          <a:p>
            <a:pPr lvl="1" indent="450850">
              <a:buClr>
                <a:srgbClr val="0070C0"/>
              </a:buClr>
              <a:buFont typeface="Arial" pitchFamily="34" charset="0"/>
              <a:buChar char="•"/>
            </a:pPr>
            <a:endParaRPr lang="en-IE" dirty="0"/>
          </a:p>
        </p:txBody>
      </p:sp>
    </p:spTree>
    <p:extLst>
      <p:ext uri="{BB962C8B-B14F-4D97-AF65-F5344CB8AC3E}">
        <p14:creationId xmlns:p14="http://schemas.microsoft.com/office/powerpoint/2010/main" xmlns="" val="4244745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P colours (line) - latest - august 20th 2015.gi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93659"/>
            <a:ext cx="9144000" cy="435077"/>
          </a:xfrm>
          <a:prstGeom prst="rect">
            <a:avLst/>
          </a:prstGeom>
        </p:spPr>
      </p:pic>
      <p:pic>
        <p:nvPicPr>
          <p:cNvPr id="37" name="Picture 6" descr="Q:\USERS\CARCULLEN\National Comms\2014\Aines office\logo\Clinical Strategy and Programmes Division logo.jpg"/>
          <p:cNvPicPr>
            <a:picLocks noChangeAspect="1" noChangeArrowheads="1"/>
          </p:cNvPicPr>
          <p:nvPr/>
        </p:nvPicPr>
        <p:blipFill>
          <a:blip r:embed="rId4" cstate="print"/>
          <a:srcRect/>
          <a:stretch>
            <a:fillRect/>
          </a:stretch>
        </p:blipFill>
        <p:spPr bwMode="auto">
          <a:xfrm>
            <a:off x="7646330" y="6237312"/>
            <a:ext cx="1497669" cy="620688"/>
          </a:xfrm>
          <a:prstGeom prst="rect">
            <a:avLst/>
          </a:prstGeom>
          <a:noFill/>
          <a:ln w="9525">
            <a:noFill/>
            <a:miter lim="800000"/>
            <a:headEnd/>
            <a:tailEnd/>
          </a:ln>
        </p:spPr>
      </p:pic>
      <p:pic>
        <p:nvPicPr>
          <p:cNvPr id="38" name="Picture 37" descr="NICP Visual Identity.png"/>
          <p:cNvPicPr>
            <a:picLocks noChangeAspect="1"/>
          </p:cNvPicPr>
          <p:nvPr/>
        </p:nvPicPr>
        <p:blipFill>
          <a:blip r:embed="rId5" cstate="print"/>
          <a:stretch>
            <a:fillRect/>
          </a:stretch>
        </p:blipFill>
        <p:spPr>
          <a:xfrm>
            <a:off x="142844" y="-24"/>
            <a:ext cx="2647378" cy="1140859"/>
          </a:xfrm>
          <a:prstGeom prst="rect">
            <a:avLst/>
          </a:prstGeom>
        </p:spPr>
      </p:pic>
      <p:sp>
        <p:nvSpPr>
          <p:cNvPr id="29" name="Title 1"/>
          <p:cNvSpPr txBox="1">
            <a:spLocks/>
          </p:cNvSpPr>
          <p:nvPr/>
        </p:nvSpPr>
        <p:spPr>
          <a:xfrm>
            <a:off x="714348" y="1500174"/>
            <a:ext cx="8001056" cy="1143000"/>
          </a:xfrm>
          <a:prstGeom prst="rect">
            <a:avLst/>
          </a:prstGeom>
        </p:spPr>
        <p:txBody>
          <a:bodyPr vert="horz" lIns="91440" tIns="45720" rIns="91440" bIns="45720" rtlCol="0" anchor="ctr">
            <a:normAutofit lnSpcReduction="10000"/>
          </a:bodyPr>
          <a:lstStyle/>
          <a:p>
            <a:pPr>
              <a:lnSpc>
                <a:spcPct val="90000"/>
              </a:lnSpc>
              <a:spcBef>
                <a:spcPct val="0"/>
              </a:spcBef>
              <a:defRPr/>
            </a:pPr>
            <a:r>
              <a:rPr lang="en-GB" sz="2600" dirty="0" smtClean="0">
                <a:solidFill>
                  <a:schemeClr val="bg1">
                    <a:lumMod val="50000"/>
                  </a:schemeClr>
                </a:solidFill>
                <a:latin typeface="+mj-lt"/>
                <a:ea typeface="+mj-ea"/>
                <a:cs typeface="+mj-cs"/>
              </a:rPr>
              <a:t>Roadmap: Programme Deliverables to 2018</a:t>
            </a:r>
          </a:p>
          <a:p>
            <a:pPr>
              <a:lnSpc>
                <a:spcPct val="90000"/>
              </a:lnSpc>
              <a:spcBef>
                <a:spcPct val="0"/>
              </a:spcBef>
              <a:defRPr/>
            </a:pPr>
            <a:endParaRPr lang="en-GB" sz="2600" dirty="0" smtClean="0">
              <a:solidFill>
                <a:schemeClr val="bg1">
                  <a:lumMod val="50000"/>
                </a:schemeClr>
              </a:solidFill>
              <a:latin typeface="+mj-lt"/>
              <a:ea typeface="+mj-ea"/>
              <a:cs typeface="+mj-cs"/>
            </a:endParaRPr>
          </a:p>
          <a:p>
            <a:pPr>
              <a:lnSpc>
                <a:spcPct val="90000"/>
              </a:lnSpc>
              <a:spcBef>
                <a:spcPct val="0"/>
              </a:spcBef>
              <a:defRPr/>
            </a:pPr>
            <a:r>
              <a:rPr lang="en-IE" sz="2600" dirty="0" smtClean="0">
                <a:solidFill>
                  <a:schemeClr val="bg1">
                    <a:lumMod val="50000"/>
                  </a:schemeClr>
                </a:solidFill>
                <a:latin typeface="+mj-lt"/>
                <a:ea typeface="+mj-ea"/>
                <a:cs typeface="+mj-cs"/>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E" sz="3600" b="0" i="0" u="none" strike="noStrike" kern="1200" cap="small" spc="0" normalizeH="0" noProof="0" dirty="0">
              <a:ln>
                <a:noFill/>
              </a:ln>
              <a:solidFill>
                <a:schemeClr val="tx1">
                  <a:lumMod val="65000"/>
                  <a:lumOff val="35000"/>
                </a:schemeClr>
              </a:solidFill>
              <a:effectLst/>
              <a:uLnTx/>
              <a:uFillTx/>
              <a:latin typeface="+mj-lt"/>
              <a:ea typeface="+mj-ea"/>
              <a:cs typeface="+mj-cs"/>
            </a:endParaRPr>
          </a:p>
        </p:txBody>
      </p:sp>
      <p:sp>
        <p:nvSpPr>
          <p:cNvPr id="13" name="Title 1"/>
          <p:cNvSpPr txBox="1">
            <a:spLocks/>
          </p:cNvSpPr>
          <p:nvPr/>
        </p:nvSpPr>
        <p:spPr>
          <a:xfrm>
            <a:off x="2915816" y="188640"/>
            <a:ext cx="6043626" cy="782960"/>
          </a:xfrm>
          <a:prstGeom prst="rect">
            <a:avLst/>
          </a:prstGeom>
        </p:spPr>
        <p:txBody>
          <a:bodyPr vert="horz" lIns="91440" tIns="45720" rIns="91440" bIns="45720" rtlCol="0" anchor="ctr">
            <a:noAutofit/>
          </a:bodyPr>
          <a:lstStyle/>
          <a:p>
            <a:pPr>
              <a:lnSpc>
                <a:spcPts val="3500"/>
              </a:lnSpc>
              <a:spcBef>
                <a:spcPct val="0"/>
              </a:spcBef>
              <a:defRPr/>
            </a:pPr>
            <a:r>
              <a:rPr lang="en-IE" sz="4000" dirty="0" smtClean="0">
                <a:solidFill>
                  <a:schemeClr val="tx1">
                    <a:lumMod val="65000"/>
                    <a:lumOff val="35000"/>
                  </a:schemeClr>
                </a:solidFill>
                <a:latin typeface="+mj-lt"/>
                <a:ea typeface="+mj-ea"/>
                <a:cs typeface="+mj-cs"/>
              </a:rPr>
              <a:t>ICP for </a:t>
            </a:r>
            <a:r>
              <a:rPr lang="en-IE" sz="4000" b="1" dirty="0" smtClean="0">
                <a:solidFill>
                  <a:schemeClr val="tx1">
                    <a:lumMod val="65000"/>
                    <a:lumOff val="35000"/>
                  </a:schemeClr>
                </a:solidFill>
                <a:latin typeface="+mj-lt"/>
                <a:ea typeface="+mj-ea"/>
                <a:cs typeface="+mj-cs"/>
              </a:rPr>
              <a:t>Older Persons </a:t>
            </a:r>
            <a:r>
              <a:rPr lang="en-IE" sz="4000" dirty="0" smtClean="0">
                <a:solidFill>
                  <a:schemeClr val="tx1">
                    <a:lumMod val="65000"/>
                    <a:lumOff val="35000"/>
                  </a:schemeClr>
                </a:solidFill>
                <a:latin typeface="+mj-lt"/>
                <a:ea typeface="+mj-ea"/>
                <a:cs typeface="+mj-cs"/>
              </a:rPr>
              <a:t>: </a:t>
            </a:r>
          </a:p>
          <a:p>
            <a:pPr>
              <a:lnSpc>
                <a:spcPts val="3500"/>
              </a:lnSpc>
              <a:spcBef>
                <a:spcPct val="0"/>
              </a:spcBef>
              <a:defRPr/>
            </a:pPr>
            <a:r>
              <a:rPr lang="en-IE" sz="4000" dirty="0" smtClean="0">
                <a:solidFill>
                  <a:schemeClr val="tx1">
                    <a:lumMod val="65000"/>
                    <a:lumOff val="35000"/>
                  </a:schemeClr>
                </a:solidFill>
                <a:latin typeface="+mj-lt"/>
                <a:ea typeface="+mj-ea"/>
                <a:cs typeface="+mj-cs"/>
              </a:rPr>
              <a:t>Overview...</a:t>
            </a:r>
            <a:endParaRPr lang="en-IE" sz="4000" dirty="0">
              <a:solidFill>
                <a:schemeClr val="tx1">
                  <a:lumMod val="65000"/>
                  <a:lumOff val="35000"/>
                </a:schemeClr>
              </a:solidFill>
              <a:latin typeface="+mj-lt"/>
              <a:ea typeface="+mj-ea"/>
              <a:cs typeface="+mj-cs"/>
            </a:endParaRPr>
          </a:p>
        </p:txBody>
      </p:sp>
      <p:pic>
        <p:nvPicPr>
          <p:cNvPr id="32" name="Picture 31"/>
          <p:cNvPicPr/>
          <p:nvPr/>
        </p:nvPicPr>
        <p:blipFill>
          <a:blip r:embed="rId6">
            <a:extLst>
              <a:ext uri="{28A0092B-C50C-407E-A947-70E740481C1C}">
                <a14:useLocalDpi xmlns="" xmlns:a14="http://schemas.microsoft.com/office/drawing/2010/main" val="0"/>
              </a:ext>
            </a:extLst>
          </a:blip>
          <a:stretch>
            <a:fillRect/>
          </a:stretch>
        </p:blipFill>
        <p:spPr>
          <a:xfrm>
            <a:off x="251520" y="1785927"/>
            <a:ext cx="8392446" cy="4379378"/>
          </a:xfrm>
          <a:prstGeom prst="rect">
            <a:avLst/>
          </a:prstGeom>
        </p:spPr>
      </p:pic>
      <p:sp>
        <p:nvSpPr>
          <p:cNvPr id="33" name="Oval 32"/>
          <p:cNvSpPr/>
          <p:nvPr/>
        </p:nvSpPr>
        <p:spPr>
          <a:xfrm rot="16200000">
            <a:off x="2822182" y="3053010"/>
            <a:ext cx="4857784" cy="20378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xmlns="" val="2692541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500034" y="2071678"/>
            <a:ext cx="8143932" cy="407196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pic>
        <p:nvPicPr>
          <p:cNvPr id="5" name="Picture 4" descr="ICP colours (line) - latest - august 20th 2015.gi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93659"/>
            <a:ext cx="9144000" cy="435077"/>
          </a:xfrm>
          <a:prstGeom prst="rect">
            <a:avLst/>
          </a:prstGeom>
        </p:spPr>
      </p:pic>
      <p:pic>
        <p:nvPicPr>
          <p:cNvPr id="37" name="Picture 6" descr="Q:\USERS\CARCULLEN\National Comms\2014\Aines office\logo\Clinical Strategy and Programmes Division logo.jpg"/>
          <p:cNvPicPr>
            <a:picLocks noChangeAspect="1" noChangeArrowheads="1"/>
          </p:cNvPicPr>
          <p:nvPr/>
        </p:nvPicPr>
        <p:blipFill>
          <a:blip r:embed="rId4" cstate="print"/>
          <a:srcRect/>
          <a:stretch>
            <a:fillRect/>
          </a:stretch>
        </p:blipFill>
        <p:spPr bwMode="auto">
          <a:xfrm>
            <a:off x="7646330" y="6237312"/>
            <a:ext cx="1497669" cy="620688"/>
          </a:xfrm>
          <a:prstGeom prst="rect">
            <a:avLst/>
          </a:prstGeom>
          <a:noFill/>
          <a:ln w="9525">
            <a:noFill/>
            <a:miter lim="800000"/>
            <a:headEnd/>
            <a:tailEnd/>
          </a:ln>
        </p:spPr>
      </p:pic>
      <p:pic>
        <p:nvPicPr>
          <p:cNvPr id="38" name="Picture 37" descr="NICP Visual Identity.png"/>
          <p:cNvPicPr>
            <a:picLocks noChangeAspect="1"/>
          </p:cNvPicPr>
          <p:nvPr/>
        </p:nvPicPr>
        <p:blipFill>
          <a:blip r:embed="rId5" cstate="print"/>
          <a:stretch>
            <a:fillRect/>
          </a:stretch>
        </p:blipFill>
        <p:spPr>
          <a:xfrm>
            <a:off x="142844" y="-24"/>
            <a:ext cx="2647378" cy="1140859"/>
          </a:xfrm>
          <a:prstGeom prst="rect">
            <a:avLst/>
          </a:prstGeom>
        </p:spPr>
      </p:pic>
      <p:sp>
        <p:nvSpPr>
          <p:cNvPr id="29" name="Title 1"/>
          <p:cNvSpPr txBox="1">
            <a:spLocks/>
          </p:cNvSpPr>
          <p:nvPr/>
        </p:nvSpPr>
        <p:spPr>
          <a:xfrm>
            <a:off x="714348" y="1857372"/>
            <a:ext cx="8001056" cy="1143000"/>
          </a:xfrm>
          <a:prstGeom prst="rect">
            <a:avLst/>
          </a:prstGeom>
        </p:spPr>
        <p:txBody>
          <a:bodyPr vert="horz" lIns="91440" tIns="45720" rIns="91440" bIns="45720" rtlCol="0" anchor="ctr">
            <a:normAutofit lnSpcReduction="10000"/>
          </a:bodyPr>
          <a:lstStyle/>
          <a:p>
            <a:pPr>
              <a:lnSpc>
                <a:spcPct val="90000"/>
              </a:lnSpc>
              <a:spcBef>
                <a:spcPct val="0"/>
              </a:spcBef>
              <a:defRPr/>
            </a:pPr>
            <a:r>
              <a:rPr lang="en-GB" sz="2600" dirty="0" smtClean="0">
                <a:solidFill>
                  <a:schemeClr val="bg1">
                    <a:lumMod val="50000"/>
                  </a:schemeClr>
                </a:solidFill>
                <a:latin typeface="+mj-lt"/>
                <a:ea typeface="+mj-ea"/>
                <a:cs typeface="+mj-cs"/>
              </a:rPr>
              <a:t>Programme Deliverables to 2018</a:t>
            </a:r>
          </a:p>
          <a:p>
            <a:pPr>
              <a:lnSpc>
                <a:spcPct val="90000"/>
              </a:lnSpc>
              <a:spcBef>
                <a:spcPct val="0"/>
              </a:spcBef>
              <a:defRPr/>
            </a:pPr>
            <a:endParaRPr lang="en-GB" sz="2600" dirty="0" smtClean="0">
              <a:solidFill>
                <a:schemeClr val="bg1">
                  <a:lumMod val="50000"/>
                </a:schemeClr>
              </a:solidFill>
              <a:latin typeface="+mj-lt"/>
              <a:ea typeface="+mj-ea"/>
              <a:cs typeface="+mj-cs"/>
            </a:endParaRPr>
          </a:p>
          <a:p>
            <a:pPr>
              <a:lnSpc>
                <a:spcPct val="90000"/>
              </a:lnSpc>
              <a:spcBef>
                <a:spcPct val="0"/>
              </a:spcBef>
              <a:defRPr/>
            </a:pPr>
            <a:r>
              <a:rPr lang="en-IE" sz="2600" dirty="0" smtClean="0">
                <a:solidFill>
                  <a:schemeClr val="bg1">
                    <a:lumMod val="50000"/>
                  </a:schemeClr>
                </a:solidFill>
                <a:latin typeface="+mj-lt"/>
                <a:ea typeface="+mj-ea"/>
                <a:cs typeface="+mj-cs"/>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E" sz="3600" b="0" i="0" u="none" strike="noStrike" kern="1200" cap="small" spc="0" normalizeH="0" noProof="0" dirty="0">
              <a:ln>
                <a:noFill/>
              </a:ln>
              <a:solidFill>
                <a:schemeClr val="tx1">
                  <a:lumMod val="65000"/>
                  <a:lumOff val="35000"/>
                </a:schemeClr>
              </a:solidFill>
              <a:effectLst/>
              <a:uLnTx/>
              <a:uFillTx/>
              <a:latin typeface="+mj-lt"/>
              <a:ea typeface="+mj-ea"/>
              <a:cs typeface="+mj-cs"/>
            </a:endParaRPr>
          </a:p>
        </p:txBody>
      </p:sp>
      <p:sp>
        <p:nvSpPr>
          <p:cNvPr id="13" name="Title 1"/>
          <p:cNvSpPr txBox="1">
            <a:spLocks/>
          </p:cNvSpPr>
          <p:nvPr/>
        </p:nvSpPr>
        <p:spPr>
          <a:xfrm>
            <a:off x="2915816" y="188640"/>
            <a:ext cx="6043626" cy="782960"/>
          </a:xfrm>
          <a:prstGeom prst="rect">
            <a:avLst/>
          </a:prstGeom>
        </p:spPr>
        <p:txBody>
          <a:bodyPr vert="horz" lIns="91440" tIns="45720" rIns="91440" bIns="45720" rtlCol="0" anchor="ctr">
            <a:noAutofit/>
          </a:bodyPr>
          <a:lstStyle/>
          <a:p>
            <a:pPr>
              <a:lnSpc>
                <a:spcPts val="3500"/>
              </a:lnSpc>
              <a:spcBef>
                <a:spcPct val="0"/>
              </a:spcBef>
              <a:defRPr/>
            </a:pPr>
            <a:r>
              <a:rPr lang="en-IE" sz="4000" dirty="0" smtClean="0">
                <a:solidFill>
                  <a:schemeClr val="tx1">
                    <a:lumMod val="65000"/>
                    <a:lumOff val="35000"/>
                  </a:schemeClr>
                </a:solidFill>
                <a:latin typeface="+mj-lt"/>
                <a:ea typeface="+mj-ea"/>
                <a:cs typeface="+mj-cs"/>
              </a:rPr>
              <a:t>ICP for </a:t>
            </a:r>
            <a:r>
              <a:rPr lang="en-IE" sz="4000" b="1" dirty="0" smtClean="0">
                <a:solidFill>
                  <a:schemeClr val="tx1">
                    <a:lumMod val="65000"/>
                    <a:lumOff val="35000"/>
                  </a:schemeClr>
                </a:solidFill>
                <a:latin typeface="+mj-lt"/>
                <a:ea typeface="+mj-ea"/>
                <a:cs typeface="+mj-cs"/>
              </a:rPr>
              <a:t>Older Persons </a:t>
            </a:r>
            <a:r>
              <a:rPr lang="en-IE" sz="4000" dirty="0" smtClean="0">
                <a:solidFill>
                  <a:schemeClr val="tx1">
                    <a:lumMod val="65000"/>
                    <a:lumOff val="35000"/>
                  </a:schemeClr>
                </a:solidFill>
                <a:latin typeface="+mj-lt"/>
                <a:ea typeface="+mj-ea"/>
                <a:cs typeface="+mj-cs"/>
              </a:rPr>
              <a:t>: </a:t>
            </a:r>
          </a:p>
          <a:p>
            <a:pPr>
              <a:lnSpc>
                <a:spcPts val="3500"/>
              </a:lnSpc>
              <a:spcBef>
                <a:spcPct val="0"/>
              </a:spcBef>
              <a:defRPr/>
            </a:pPr>
            <a:r>
              <a:rPr lang="en-IE" sz="4000" dirty="0" smtClean="0">
                <a:solidFill>
                  <a:schemeClr val="tx1">
                    <a:lumMod val="65000"/>
                    <a:lumOff val="35000"/>
                  </a:schemeClr>
                </a:solidFill>
                <a:latin typeface="+mj-lt"/>
                <a:ea typeface="+mj-ea"/>
                <a:cs typeface="+mj-cs"/>
              </a:rPr>
              <a:t>Overview...</a:t>
            </a:r>
            <a:endParaRPr lang="en-IE" sz="4000" dirty="0">
              <a:solidFill>
                <a:schemeClr val="tx1">
                  <a:lumMod val="65000"/>
                  <a:lumOff val="35000"/>
                </a:schemeClr>
              </a:solidFill>
              <a:latin typeface="+mj-lt"/>
              <a:ea typeface="+mj-ea"/>
              <a:cs typeface="+mj-cs"/>
            </a:endParaRPr>
          </a:p>
        </p:txBody>
      </p:sp>
      <p:grpSp>
        <p:nvGrpSpPr>
          <p:cNvPr id="2" name="Group 13"/>
          <p:cNvGrpSpPr/>
          <p:nvPr/>
        </p:nvGrpSpPr>
        <p:grpSpPr>
          <a:xfrm>
            <a:off x="776422" y="2357430"/>
            <a:ext cx="1357322" cy="3476712"/>
            <a:chOff x="244167" y="2561097"/>
            <a:chExt cx="1761990" cy="2124672"/>
          </a:xfrm>
        </p:grpSpPr>
        <p:sp>
          <p:nvSpPr>
            <p:cNvPr id="24" name="Round Same Side Corner Rectangle 23"/>
            <p:cNvSpPr/>
            <p:nvPr/>
          </p:nvSpPr>
          <p:spPr>
            <a:xfrm rot="10800000">
              <a:off x="244167" y="2561097"/>
              <a:ext cx="1761990" cy="2124672"/>
            </a:xfrm>
            <a:prstGeom prst="round2SameRect">
              <a:avLst>
                <a:gd name="adj1" fmla="val 10500"/>
                <a:gd name="adj2" fmla="val 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5" name="Round Same Side Corner Rectangle 4"/>
            <p:cNvSpPr/>
            <p:nvPr/>
          </p:nvSpPr>
          <p:spPr>
            <a:xfrm rot="21600000">
              <a:off x="298354" y="2561097"/>
              <a:ext cx="1653616" cy="20704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t" anchorCtr="0">
              <a:noAutofit/>
            </a:bodyPr>
            <a:lstStyle/>
            <a:p>
              <a:pPr algn="ctr"/>
              <a:r>
                <a:rPr lang="en-GB" sz="1400" dirty="0" smtClean="0">
                  <a:solidFill>
                    <a:schemeClr val="tx1"/>
                  </a:solidFill>
                </a:rPr>
                <a:t>Engage with CHOs and Hospital Group Leadership to prepare Pioneer Areas in working towards shifting model of care building on local initiatives.</a:t>
              </a:r>
            </a:p>
            <a:p>
              <a:pPr marL="171450" lvl="1" indent="-171450" algn="ctr" defTabSz="844550">
                <a:lnSpc>
                  <a:spcPct val="90000"/>
                </a:lnSpc>
                <a:spcBef>
                  <a:spcPct val="0"/>
                </a:spcBef>
                <a:spcAft>
                  <a:spcPct val="15000"/>
                </a:spcAft>
                <a:buChar char="••"/>
              </a:pPr>
              <a:endParaRPr lang="en-IE" sz="1400" kern="1200" dirty="0">
                <a:solidFill>
                  <a:schemeClr val="tx1"/>
                </a:solidFill>
              </a:endParaRPr>
            </a:p>
          </p:txBody>
        </p:sp>
      </p:grpSp>
      <p:grpSp>
        <p:nvGrpSpPr>
          <p:cNvPr id="3" name="Group 14"/>
          <p:cNvGrpSpPr/>
          <p:nvPr/>
        </p:nvGrpSpPr>
        <p:grpSpPr>
          <a:xfrm>
            <a:off x="2350399" y="2357430"/>
            <a:ext cx="1357322" cy="3476712"/>
            <a:chOff x="2182357" y="2561097"/>
            <a:chExt cx="1761990" cy="2124672"/>
          </a:xfrm>
        </p:grpSpPr>
        <p:sp>
          <p:nvSpPr>
            <p:cNvPr id="22" name="Round Same Side Corner Rectangle 21"/>
            <p:cNvSpPr/>
            <p:nvPr/>
          </p:nvSpPr>
          <p:spPr>
            <a:xfrm rot="10800000">
              <a:off x="2182357" y="2561097"/>
              <a:ext cx="1761990" cy="2124672"/>
            </a:xfrm>
            <a:prstGeom prst="round2SameRect">
              <a:avLst>
                <a:gd name="adj1" fmla="val 10500"/>
                <a:gd name="adj2" fmla="val 0"/>
              </a:avLst>
            </a:prstGeom>
          </p:spPr>
          <p:style>
            <a:lnRef idx="2">
              <a:schemeClr val="lt1">
                <a:hueOff val="0"/>
                <a:satOff val="0"/>
                <a:lumOff val="0"/>
                <a:alphaOff val="0"/>
              </a:schemeClr>
            </a:lnRef>
            <a:fillRef idx="1">
              <a:schemeClr val="accent5">
                <a:hueOff val="-3311292"/>
                <a:satOff val="13270"/>
                <a:lumOff val="2876"/>
                <a:alphaOff val="0"/>
              </a:schemeClr>
            </a:fillRef>
            <a:effectRef idx="0">
              <a:schemeClr val="accent5">
                <a:hueOff val="-3311292"/>
                <a:satOff val="13270"/>
                <a:lumOff val="2876"/>
                <a:alphaOff val="0"/>
              </a:schemeClr>
            </a:effectRef>
            <a:fontRef idx="minor">
              <a:schemeClr val="lt1"/>
            </a:fontRef>
          </p:style>
        </p:sp>
        <p:sp>
          <p:nvSpPr>
            <p:cNvPr id="23" name="Round Same Side Corner Rectangle 6"/>
            <p:cNvSpPr/>
            <p:nvPr/>
          </p:nvSpPr>
          <p:spPr>
            <a:xfrm rot="21600000">
              <a:off x="2236544" y="2561097"/>
              <a:ext cx="1653616" cy="20704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t" anchorCtr="0">
              <a:noAutofit/>
            </a:bodyPr>
            <a:lstStyle/>
            <a:p>
              <a:pPr algn="ctr"/>
              <a:r>
                <a:rPr lang="en-GB" sz="1400" dirty="0" smtClean="0">
                  <a:solidFill>
                    <a:schemeClr val="tx1"/>
                  </a:solidFill>
                </a:rPr>
                <a:t>Establish governance structures in Pioneer Areas (CHOs 3, 4,7,8. </a:t>
              </a:r>
              <a:r>
                <a:rPr lang="en-GB" sz="900" dirty="0" smtClean="0">
                  <a:solidFill>
                    <a:schemeClr val="tx1"/>
                  </a:solidFill>
                </a:rPr>
                <a:t>Ref: SCD OP 2016</a:t>
              </a:r>
              <a:r>
                <a:rPr lang="en-GB" sz="1400" dirty="0" smtClean="0">
                  <a:solidFill>
                    <a:schemeClr val="tx1"/>
                  </a:solidFill>
                </a:rPr>
                <a:t>). </a:t>
              </a:r>
            </a:p>
          </p:txBody>
        </p:sp>
      </p:grpSp>
      <p:grpSp>
        <p:nvGrpSpPr>
          <p:cNvPr id="4" name="Group 15"/>
          <p:cNvGrpSpPr/>
          <p:nvPr/>
        </p:nvGrpSpPr>
        <p:grpSpPr>
          <a:xfrm>
            <a:off x="3924376" y="2357430"/>
            <a:ext cx="1357322" cy="3476712"/>
            <a:chOff x="4120547" y="2561097"/>
            <a:chExt cx="1761990" cy="2124672"/>
          </a:xfrm>
        </p:grpSpPr>
        <p:sp>
          <p:nvSpPr>
            <p:cNvPr id="20" name="Round Same Side Corner Rectangle 19"/>
            <p:cNvSpPr/>
            <p:nvPr/>
          </p:nvSpPr>
          <p:spPr>
            <a:xfrm rot="10800000">
              <a:off x="4120547" y="2561097"/>
              <a:ext cx="1761990" cy="2124672"/>
            </a:xfrm>
            <a:prstGeom prst="round2SameRect">
              <a:avLst>
                <a:gd name="adj1" fmla="val 10500"/>
                <a:gd name="adj2" fmla="val 0"/>
              </a:avLst>
            </a:prstGeom>
          </p:spPr>
          <p:style>
            <a:lnRef idx="2">
              <a:schemeClr val="lt1">
                <a:hueOff val="0"/>
                <a:satOff val="0"/>
                <a:lumOff val="0"/>
                <a:alphaOff val="0"/>
              </a:schemeClr>
            </a:lnRef>
            <a:fillRef idx="1">
              <a:schemeClr val="accent5">
                <a:hueOff val="-6622584"/>
                <a:satOff val="26541"/>
                <a:lumOff val="5752"/>
                <a:alphaOff val="0"/>
              </a:schemeClr>
            </a:fillRef>
            <a:effectRef idx="0">
              <a:schemeClr val="accent5">
                <a:hueOff val="-6622584"/>
                <a:satOff val="26541"/>
                <a:lumOff val="5752"/>
                <a:alphaOff val="0"/>
              </a:schemeClr>
            </a:effectRef>
            <a:fontRef idx="minor">
              <a:schemeClr val="lt1"/>
            </a:fontRef>
          </p:style>
        </p:sp>
        <p:sp>
          <p:nvSpPr>
            <p:cNvPr id="21" name="Round Same Side Corner Rectangle 8"/>
            <p:cNvSpPr/>
            <p:nvPr/>
          </p:nvSpPr>
          <p:spPr>
            <a:xfrm rot="21600000">
              <a:off x="4174734" y="2561097"/>
              <a:ext cx="1653616" cy="20704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t" anchorCtr="0">
              <a:noAutofit/>
            </a:bodyPr>
            <a:lstStyle/>
            <a:p>
              <a:pPr algn="ctr"/>
              <a:r>
                <a:rPr lang="en-GB" sz="1400" dirty="0" smtClean="0">
                  <a:solidFill>
                    <a:schemeClr val="tx1"/>
                  </a:solidFill>
                </a:rPr>
                <a:t>Develop new clinical roles and care pathways to support </a:t>
              </a:r>
            </a:p>
            <a:p>
              <a:pPr algn="ctr"/>
              <a:r>
                <a:rPr lang="en-GB" sz="1400" dirty="0" smtClean="0">
                  <a:solidFill>
                    <a:schemeClr val="tx1"/>
                  </a:solidFill>
                </a:rPr>
                <a:t>ICP OP. </a:t>
              </a:r>
            </a:p>
          </p:txBody>
        </p:sp>
      </p:grpSp>
      <p:grpSp>
        <p:nvGrpSpPr>
          <p:cNvPr id="6" name="Group 16"/>
          <p:cNvGrpSpPr/>
          <p:nvPr/>
        </p:nvGrpSpPr>
        <p:grpSpPr>
          <a:xfrm>
            <a:off x="5498353" y="2357430"/>
            <a:ext cx="1357322" cy="3476712"/>
            <a:chOff x="6032712" y="2532063"/>
            <a:chExt cx="1761990" cy="2124672"/>
          </a:xfrm>
        </p:grpSpPr>
        <p:sp>
          <p:nvSpPr>
            <p:cNvPr id="18" name="Round Same Side Corner Rectangle 17"/>
            <p:cNvSpPr/>
            <p:nvPr/>
          </p:nvSpPr>
          <p:spPr>
            <a:xfrm rot="10800000">
              <a:off x="6032712" y="2532063"/>
              <a:ext cx="1761990" cy="2124672"/>
            </a:xfrm>
            <a:prstGeom prst="round2SameRect">
              <a:avLst>
                <a:gd name="adj1" fmla="val 10500"/>
                <a:gd name="adj2" fmla="val 0"/>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9" name="Round Same Side Corner Rectangle 10"/>
            <p:cNvSpPr/>
            <p:nvPr/>
          </p:nvSpPr>
          <p:spPr>
            <a:xfrm rot="21600000">
              <a:off x="6086899" y="2532063"/>
              <a:ext cx="1653616" cy="20704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t" anchorCtr="0">
              <a:noAutofit/>
            </a:bodyPr>
            <a:lstStyle/>
            <a:p>
              <a:pPr algn="ctr"/>
              <a:r>
                <a:rPr lang="en-GB" sz="1400" dirty="0" smtClean="0">
                  <a:solidFill>
                    <a:schemeClr val="tx1"/>
                  </a:solidFill>
                </a:rPr>
                <a:t>Establish project work streams to develop and evaluate model over the next 2-3 years.</a:t>
              </a:r>
            </a:p>
          </p:txBody>
        </p:sp>
      </p:grpSp>
      <p:grpSp>
        <p:nvGrpSpPr>
          <p:cNvPr id="7" name="Group 27"/>
          <p:cNvGrpSpPr/>
          <p:nvPr/>
        </p:nvGrpSpPr>
        <p:grpSpPr>
          <a:xfrm>
            <a:off x="7072330" y="2357430"/>
            <a:ext cx="1357322" cy="3476712"/>
            <a:chOff x="6032712" y="2532063"/>
            <a:chExt cx="1761990" cy="2124672"/>
          </a:xfrm>
          <a:solidFill>
            <a:srgbClr val="FFC000"/>
          </a:solidFill>
        </p:grpSpPr>
        <p:sp>
          <p:nvSpPr>
            <p:cNvPr id="30" name="Round Same Side Corner Rectangle 29"/>
            <p:cNvSpPr/>
            <p:nvPr/>
          </p:nvSpPr>
          <p:spPr>
            <a:xfrm rot="10800000">
              <a:off x="6032712" y="2532063"/>
              <a:ext cx="1761990" cy="2124672"/>
            </a:xfrm>
            <a:prstGeom prst="round2SameRect">
              <a:avLst>
                <a:gd name="adj1" fmla="val 10500"/>
                <a:gd name="adj2" fmla="val 0"/>
              </a:avLst>
            </a:prstGeom>
            <a:grpFill/>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31" name="Round Same Side Corner Rectangle 10"/>
            <p:cNvSpPr/>
            <p:nvPr/>
          </p:nvSpPr>
          <p:spPr>
            <a:xfrm rot="21600000">
              <a:off x="6086899" y="2532063"/>
              <a:ext cx="1653616" cy="207048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35128" tIns="135128" rIns="135128" bIns="135128" numCol="1" spcCol="1270" anchor="t" anchorCtr="0">
              <a:noAutofit/>
            </a:bodyPr>
            <a:lstStyle/>
            <a:p>
              <a:pPr algn="ctr">
                <a:lnSpc>
                  <a:spcPts val="1500"/>
                </a:lnSpc>
              </a:pPr>
              <a:r>
                <a:rPr lang="en-GB" sz="1400" dirty="0" smtClean="0">
                  <a:solidFill>
                    <a:schemeClr val="tx1"/>
                  </a:solidFill>
                </a:rPr>
                <a:t>Support enhancement of care pathways and work towards a model of integrated care in non-pioneer areas (in conjunction with National Clinical Programme Older Persons. </a:t>
              </a:r>
              <a:endParaRPr lang="en-GB" sz="1400" dirty="0">
                <a:solidFill>
                  <a:schemeClr val="tx1"/>
                </a:solidFill>
              </a:endParaRPr>
            </a:p>
          </p:txBody>
        </p:sp>
      </p:grpSp>
    </p:spTree>
    <p:extLst>
      <p:ext uri="{BB962C8B-B14F-4D97-AF65-F5344CB8AC3E}">
        <p14:creationId xmlns:p14="http://schemas.microsoft.com/office/powerpoint/2010/main" xmlns="" val="2692541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P colours (line) - latest - august 20th 2015.gi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93659"/>
            <a:ext cx="9144000" cy="435077"/>
          </a:xfrm>
          <a:prstGeom prst="rect">
            <a:avLst/>
          </a:prstGeom>
        </p:spPr>
      </p:pic>
      <p:pic>
        <p:nvPicPr>
          <p:cNvPr id="37" name="Picture 6" descr="Q:\USERS\CARCULLEN\National Comms\2014\Aines office\logo\Clinical Strategy and Programmes Division logo.jpg"/>
          <p:cNvPicPr>
            <a:picLocks noChangeAspect="1" noChangeArrowheads="1"/>
          </p:cNvPicPr>
          <p:nvPr/>
        </p:nvPicPr>
        <p:blipFill>
          <a:blip r:embed="rId4" cstate="print"/>
          <a:srcRect/>
          <a:stretch>
            <a:fillRect/>
          </a:stretch>
        </p:blipFill>
        <p:spPr bwMode="auto">
          <a:xfrm>
            <a:off x="7646330" y="6237312"/>
            <a:ext cx="1497669" cy="620688"/>
          </a:xfrm>
          <a:prstGeom prst="rect">
            <a:avLst/>
          </a:prstGeom>
          <a:noFill/>
          <a:ln w="9525">
            <a:noFill/>
            <a:miter lim="800000"/>
            <a:headEnd/>
            <a:tailEnd/>
          </a:ln>
        </p:spPr>
      </p:pic>
      <p:pic>
        <p:nvPicPr>
          <p:cNvPr id="38" name="Picture 37" descr="NICP Visual Identity.png"/>
          <p:cNvPicPr>
            <a:picLocks noChangeAspect="1"/>
          </p:cNvPicPr>
          <p:nvPr/>
        </p:nvPicPr>
        <p:blipFill>
          <a:blip r:embed="rId5" cstate="print"/>
          <a:stretch>
            <a:fillRect/>
          </a:stretch>
        </p:blipFill>
        <p:spPr>
          <a:xfrm>
            <a:off x="142844" y="-24"/>
            <a:ext cx="2647378" cy="1140859"/>
          </a:xfrm>
          <a:prstGeom prst="rect">
            <a:avLst/>
          </a:prstGeom>
        </p:spPr>
      </p:pic>
      <p:sp>
        <p:nvSpPr>
          <p:cNvPr id="29" name="Title 1"/>
          <p:cNvSpPr txBox="1">
            <a:spLocks/>
          </p:cNvSpPr>
          <p:nvPr/>
        </p:nvSpPr>
        <p:spPr>
          <a:xfrm>
            <a:off x="285720" y="1571612"/>
            <a:ext cx="9072626" cy="1143000"/>
          </a:xfrm>
          <a:prstGeom prst="rect">
            <a:avLst/>
          </a:prstGeom>
        </p:spPr>
        <p:txBody>
          <a:bodyPr vert="horz" lIns="91440" tIns="45720" rIns="91440" bIns="45720" rtlCol="0" anchor="ctr">
            <a:normAutofit lnSpcReduction="10000"/>
          </a:bodyPr>
          <a:lstStyle/>
          <a:p>
            <a:pPr>
              <a:lnSpc>
                <a:spcPct val="90000"/>
              </a:lnSpc>
              <a:spcBef>
                <a:spcPct val="0"/>
              </a:spcBef>
              <a:defRPr/>
            </a:pPr>
            <a:r>
              <a:rPr lang="en-GB" sz="2600" dirty="0" smtClean="0">
                <a:solidFill>
                  <a:schemeClr val="bg1">
                    <a:lumMod val="50000"/>
                  </a:schemeClr>
                </a:solidFill>
                <a:latin typeface="+mj-lt"/>
                <a:ea typeface="+mj-ea"/>
                <a:cs typeface="+mj-cs"/>
              </a:rPr>
              <a:t>Summary Points</a:t>
            </a:r>
          </a:p>
          <a:p>
            <a:pPr>
              <a:lnSpc>
                <a:spcPct val="90000"/>
              </a:lnSpc>
              <a:spcBef>
                <a:spcPct val="0"/>
              </a:spcBef>
              <a:defRPr/>
            </a:pPr>
            <a:endParaRPr lang="en-GB" sz="2600" dirty="0" smtClean="0">
              <a:solidFill>
                <a:schemeClr val="bg1">
                  <a:lumMod val="50000"/>
                </a:schemeClr>
              </a:solidFill>
              <a:latin typeface="+mj-lt"/>
              <a:ea typeface="+mj-ea"/>
              <a:cs typeface="+mj-cs"/>
            </a:endParaRPr>
          </a:p>
          <a:p>
            <a:pPr>
              <a:lnSpc>
                <a:spcPct val="90000"/>
              </a:lnSpc>
              <a:spcBef>
                <a:spcPct val="0"/>
              </a:spcBef>
              <a:defRPr/>
            </a:pPr>
            <a:r>
              <a:rPr lang="en-IE" sz="2600" dirty="0" smtClean="0">
                <a:solidFill>
                  <a:schemeClr val="bg1">
                    <a:lumMod val="50000"/>
                  </a:schemeClr>
                </a:solidFill>
                <a:latin typeface="+mj-lt"/>
                <a:ea typeface="+mj-ea"/>
                <a:cs typeface="+mj-cs"/>
              </a:rPr>
              <a:t>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E" sz="3600" b="0" i="0" u="none" strike="noStrike" kern="1200" cap="small" spc="0" normalizeH="0" noProof="0" dirty="0">
              <a:ln>
                <a:noFill/>
              </a:ln>
              <a:solidFill>
                <a:schemeClr val="tx1">
                  <a:lumMod val="65000"/>
                  <a:lumOff val="35000"/>
                </a:schemeClr>
              </a:solidFill>
              <a:effectLst/>
              <a:uLnTx/>
              <a:uFillTx/>
              <a:latin typeface="+mj-lt"/>
              <a:ea typeface="+mj-ea"/>
              <a:cs typeface="+mj-cs"/>
            </a:endParaRPr>
          </a:p>
        </p:txBody>
      </p:sp>
      <p:sp>
        <p:nvSpPr>
          <p:cNvPr id="8" name="Rounded Rectangle 7"/>
          <p:cNvSpPr/>
          <p:nvPr/>
        </p:nvSpPr>
        <p:spPr>
          <a:xfrm>
            <a:off x="0" y="1928802"/>
            <a:ext cx="8786842" cy="421484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 name="Rectangle 4"/>
          <p:cNvSpPr>
            <a:spLocks noChangeArrowheads="1"/>
          </p:cNvSpPr>
          <p:nvPr/>
        </p:nvSpPr>
        <p:spPr bwMode="auto">
          <a:xfrm>
            <a:off x="500034" y="2060848"/>
            <a:ext cx="1728192" cy="720080"/>
          </a:xfrm>
          <a:prstGeom prst="rect">
            <a:avLst/>
          </a:prstGeom>
          <a:solidFill>
            <a:srgbClr val="FFC000"/>
          </a:solidFill>
          <a:ln w="15875">
            <a:solidFill>
              <a:srgbClr val="92D050"/>
            </a:solidFill>
            <a:miter lim="800000"/>
            <a:headEnd/>
            <a:tailEnd/>
          </a:ln>
        </p:spPr>
        <p:txBody>
          <a:bodyPr lIns="17188" tIns="17188" rIns="17188" bIns="0" anchor="ctr"/>
          <a:lstStyle/>
          <a:p>
            <a:pPr algn="ctr" defTabSz="859551" eaLnBrk="0" fontAlgn="auto" hangingPunct="0">
              <a:spcBef>
                <a:spcPct val="50000"/>
              </a:spcBef>
              <a:spcAft>
                <a:spcPts val="0"/>
              </a:spcAft>
              <a:defRPr/>
            </a:pPr>
            <a:r>
              <a:rPr lang="en-US" sz="1400" b="1" kern="0" cap="small" dirty="0" smtClean="0">
                <a:solidFill>
                  <a:srgbClr val="FFFFFF"/>
                </a:solidFill>
                <a:latin typeface="+mn-lt"/>
              </a:rPr>
              <a:t>A response to long-term complex care</a:t>
            </a:r>
            <a:endParaRPr lang="en-US" sz="1400" b="1" kern="0" cap="small" dirty="0">
              <a:solidFill>
                <a:srgbClr val="FFFFFF"/>
              </a:solidFill>
              <a:latin typeface="+mn-lt"/>
            </a:endParaRPr>
          </a:p>
        </p:txBody>
      </p:sp>
      <p:sp>
        <p:nvSpPr>
          <p:cNvPr id="10" name="Rectangle 4"/>
          <p:cNvSpPr>
            <a:spLocks noChangeArrowheads="1"/>
          </p:cNvSpPr>
          <p:nvPr/>
        </p:nvSpPr>
        <p:spPr bwMode="auto">
          <a:xfrm>
            <a:off x="2505363" y="2285992"/>
            <a:ext cx="5995727" cy="614955"/>
          </a:xfrm>
          <a:prstGeom prst="rect">
            <a:avLst/>
          </a:prstGeom>
          <a:noFill/>
          <a:ln w="9525">
            <a:noFill/>
            <a:miter lim="800000"/>
            <a:headEnd/>
            <a:tailEnd/>
          </a:ln>
        </p:spPr>
        <p:txBody>
          <a:bodyPr wrap="square" lIns="17188" tIns="17188" rIns="17188" bIns="0">
            <a:spAutoFit/>
          </a:bodyPr>
          <a:lstStyle/>
          <a:p>
            <a:pPr>
              <a:buSzPts val="2000"/>
            </a:pPr>
            <a:r>
              <a:rPr lang="en-GB" sz="1400" dirty="0" smtClean="0">
                <a:solidFill>
                  <a:srgbClr val="000000"/>
                </a:solidFill>
              </a:rPr>
              <a:t>Integration is a fundamental </a:t>
            </a:r>
            <a:r>
              <a:rPr lang="en-GB" sz="1400" b="1" i="1" dirty="0" smtClean="0">
                <a:solidFill>
                  <a:srgbClr val="000000"/>
                </a:solidFill>
              </a:rPr>
              <a:t>principle of design rather than a system of delivery as a response to long term, complex care.</a:t>
            </a:r>
          </a:p>
          <a:p>
            <a:pPr marL="228600" indent="-228600">
              <a:lnSpc>
                <a:spcPts val="1300"/>
              </a:lnSpc>
            </a:pPr>
            <a:endParaRPr lang="en-IE" sz="1400" dirty="0" smtClean="0"/>
          </a:p>
        </p:txBody>
      </p:sp>
      <p:sp>
        <p:nvSpPr>
          <p:cNvPr id="11" name="Rectangle 4"/>
          <p:cNvSpPr>
            <a:spLocks noChangeArrowheads="1"/>
          </p:cNvSpPr>
          <p:nvPr/>
        </p:nvSpPr>
        <p:spPr bwMode="auto">
          <a:xfrm>
            <a:off x="500066" y="2875356"/>
            <a:ext cx="1716019" cy="722312"/>
          </a:xfrm>
          <a:prstGeom prst="rect">
            <a:avLst/>
          </a:prstGeom>
          <a:solidFill>
            <a:srgbClr val="92D050"/>
          </a:solidFill>
          <a:ln w="15875">
            <a:solidFill>
              <a:srgbClr val="92D050"/>
            </a:solidFill>
            <a:miter lim="800000"/>
            <a:headEnd/>
            <a:tailEnd/>
          </a:ln>
        </p:spPr>
        <p:txBody>
          <a:bodyPr lIns="17188" tIns="17188" rIns="17188" bIns="0" anchor="ctr"/>
          <a:lstStyle/>
          <a:p>
            <a:pPr algn="ctr" defTabSz="859551" eaLnBrk="0" fontAlgn="auto" hangingPunct="0">
              <a:spcBef>
                <a:spcPct val="50000"/>
              </a:spcBef>
              <a:spcAft>
                <a:spcPts val="0"/>
              </a:spcAft>
              <a:defRPr/>
            </a:pPr>
            <a:r>
              <a:rPr lang="en-US" sz="1400" b="1" kern="0" cap="small" dirty="0" smtClean="0">
                <a:solidFill>
                  <a:srgbClr val="FFFFFF"/>
                </a:solidFill>
                <a:latin typeface="+mn-lt"/>
              </a:rPr>
              <a:t>Community delivered</a:t>
            </a:r>
            <a:endParaRPr lang="en-US" sz="1400" b="1" kern="0" cap="small" dirty="0">
              <a:solidFill>
                <a:srgbClr val="FFFFFF"/>
              </a:solidFill>
              <a:latin typeface="+mn-lt"/>
            </a:endParaRPr>
          </a:p>
        </p:txBody>
      </p:sp>
      <p:sp>
        <p:nvSpPr>
          <p:cNvPr id="12" name="Rectangle 4"/>
          <p:cNvSpPr>
            <a:spLocks noChangeArrowheads="1"/>
          </p:cNvSpPr>
          <p:nvPr/>
        </p:nvSpPr>
        <p:spPr bwMode="auto">
          <a:xfrm>
            <a:off x="2505363" y="3173494"/>
            <a:ext cx="5995727" cy="189775"/>
          </a:xfrm>
          <a:prstGeom prst="rect">
            <a:avLst/>
          </a:prstGeom>
          <a:noFill/>
          <a:ln w="9525">
            <a:noFill/>
            <a:miter lim="800000"/>
            <a:headEnd/>
            <a:tailEnd/>
          </a:ln>
        </p:spPr>
        <p:txBody>
          <a:bodyPr wrap="square" lIns="17188" tIns="17188" rIns="17188" bIns="0">
            <a:spAutoFit/>
          </a:bodyPr>
          <a:lstStyle/>
          <a:p>
            <a:pPr marL="228600" indent="-228600">
              <a:lnSpc>
                <a:spcPts val="1300"/>
              </a:lnSpc>
            </a:pPr>
            <a:r>
              <a:rPr lang="en-GB" sz="1400" dirty="0" smtClean="0"/>
              <a:t>It is community delivered </a:t>
            </a:r>
            <a:r>
              <a:rPr lang="en-GB" sz="1400" b="1" dirty="0" smtClean="0"/>
              <a:t>but integrated across all agencies and services.</a:t>
            </a:r>
          </a:p>
        </p:txBody>
      </p:sp>
      <p:sp>
        <p:nvSpPr>
          <p:cNvPr id="14" name="Rectangle 4"/>
          <p:cNvSpPr>
            <a:spLocks noChangeArrowheads="1"/>
          </p:cNvSpPr>
          <p:nvPr/>
        </p:nvSpPr>
        <p:spPr bwMode="auto">
          <a:xfrm>
            <a:off x="500066" y="3679033"/>
            <a:ext cx="1716019" cy="722312"/>
          </a:xfrm>
          <a:prstGeom prst="rect">
            <a:avLst/>
          </a:prstGeom>
          <a:solidFill>
            <a:srgbClr val="00B0F0"/>
          </a:solidFill>
          <a:ln w="15875">
            <a:solidFill>
              <a:srgbClr val="92D050"/>
            </a:solidFill>
            <a:miter lim="800000"/>
            <a:headEnd/>
            <a:tailEnd/>
          </a:ln>
        </p:spPr>
        <p:txBody>
          <a:bodyPr lIns="17188" tIns="17188" rIns="17188" bIns="0" anchor="t" anchorCtr="0"/>
          <a:lstStyle/>
          <a:p>
            <a:pPr algn="ctr" defTabSz="859551" eaLnBrk="0" fontAlgn="auto" hangingPunct="0">
              <a:spcBef>
                <a:spcPct val="50000"/>
              </a:spcBef>
              <a:spcAft>
                <a:spcPts val="0"/>
              </a:spcAft>
              <a:defRPr/>
            </a:pPr>
            <a:r>
              <a:rPr lang="en-GB" sz="1400" b="1" kern="0" cap="small" dirty="0" smtClean="0">
                <a:solidFill>
                  <a:srgbClr val="FFFFFF"/>
                </a:solidFill>
              </a:rPr>
              <a:t> Core elements are fundamental to integrated care</a:t>
            </a:r>
            <a:endParaRPr lang="en-US" sz="1400" b="1" kern="0" cap="small" dirty="0">
              <a:solidFill>
                <a:srgbClr val="FFFFFF"/>
              </a:solidFill>
              <a:latin typeface="+mn-lt"/>
            </a:endParaRPr>
          </a:p>
        </p:txBody>
      </p:sp>
      <p:sp>
        <p:nvSpPr>
          <p:cNvPr id="15" name="Rectangle 4"/>
          <p:cNvSpPr>
            <a:spLocks noChangeArrowheads="1"/>
          </p:cNvSpPr>
          <p:nvPr/>
        </p:nvSpPr>
        <p:spPr bwMode="auto">
          <a:xfrm>
            <a:off x="2505363" y="3857628"/>
            <a:ext cx="5995727" cy="517493"/>
          </a:xfrm>
          <a:prstGeom prst="rect">
            <a:avLst/>
          </a:prstGeom>
          <a:noFill/>
          <a:ln w="9525">
            <a:noFill/>
            <a:miter lim="800000"/>
            <a:headEnd/>
            <a:tailEnd/>
          </a:ln>
        </p:spPr>
        <p:txBody>
          <a:bodyPr wrap="square" lIns="17188" tIns="17188" rIns="17188" bIns="0">
            <a:spAutoFit/>
          </a:bodyPr>
          <a:lstStyle/>
          <a:p>
            <a:pPr marL="228600" indent="-228600">
              <a:lnSpc>
                <a:spcPts val="1300"/>
              </a:lnSpc>
              <a:buFont typeface="Arial" pitchFamily="34" charset="0"/>
              <a:buChar char="•"/>
            </a:pPr>
            <a:r>
              <a:rPr lang="en-GB" sz="1400" b="1" dirty="0" smtClean="0"/>
              <a:t>Population stratification of ris</a:t>
            </a:r>
            <a:r>
              <a:rPr lang="en-GB" sz="1400" dirty="0" smtClean="0"/>
              <a:t>k (and case finding) </a:t>
            </a:r>
          </a:p>
          <a:p>
            <a:pPr marL="228600" indent="-228600">
              <a:lnSpc>
                <a:spcPts val="1300"/>
              </a:lnSpc>
              <a:buFont typeface="Arial" pitchFamily="34" charset="0"/>
              <a:buChar char="•"/>
            </a:pPr>
            <a:r>
              <a:rPr lang="en-GB" sz="1400" b="1" dirty="0" smtClean="0"/>
              <a:t>Anticipatory Care Planning </a:t>
            </a:r>
            <a:r>
              <a:rPr lang="en-GB" sz="1400" dirty="0" smtClean="0"/>
              <a:t>(based on common assessment)</a:t>
            </a:r>
          </a:p>
          <a:p>
            <a:pPr marL="228600" indent="-228600">
              <a:lnSpc>
                <a:spcPts val="1300"/>
              </a:lnSpc>
              <a:buFont typeface="Arial" pitchFamily="34" charset="0"/>
              <a:buChar char="•"/>
            </a:pPr>
            <a:r>
              <a:rPr lang="en-GB" sz="1400" b="1" dirty="0" smtClean="0"/>
              <a:t>Care co-ordination by a case manager </a:t>
            </a:r>
            <a:r>
              <a:rPr lang="en-GB" sz="1400" dirty="0" smtClean="0"/>
              <a:t>(with agreed care pathways)                                                                    </a:t>
            </a:r>
          </a:p>
        </p:txBody>
      </p:sp>
      <p:sp>
        <p:nvSpPr>
          <p:cNvPr id="16" name="Rectangle 4"/>
          <p:cNvSpPr>
            <a:spLocks noChangeArrowheads="1"/>
          </p:cNvSpPr>
          <p:nvPr/>
        </p:nvSpPr>
        <p:spPr bwMode="auto">
          <a:xfrm>
            <a:off x="500066" y="4482710"/>
            <a:ext cx="1716019" cy="722312"/>
          </a:xfrm>
          <a:prstGeom prst="rect">
            <a:avLst/>
          </a:prstGeom>
          <a:solidFill>
            <a:schemeClr val="tx2">
              <a:lumMod val="60000"/>
              <a:lumOff val="40000"/>
            </a:schemeClr>
          </a:solidFill>
          <a:ln w="15875">
            <a:solidFill>
              <a:srgbClr val="92D050"/>
            </a:solidFill>
            <a:miter lim="800000"/>
            <a:headEnd/>
            <a:tailEnd/>
          </a:ln>
        </p:spPr>
        <p:txBody>
          <a:bodyPr lIns="17188" tIns="17188" rIns="17188" bIns="0" anchor="ctr"/>
          <a:lstStyle/>
          <a:p>
            <a:pPr algn="ctr" defTabSz="859551" eaLnBrk="0" fontAlgn="auto" hangingPunct="0">
              <a:spcBef>
                <a:spcPct val="50000"/>
              </a:spcBef>
              <a:spcAft>
                <a:spcPts val="0"/>
              </a:spcAft>
              <a:defRPr/>
            </a:pPr>
            <a:r>
              <a:rPr lang="en-US" sz="1400" b="1" kern="0" cap="small" dirty="0" smtClean="0">
                <a:solidFill>
                  <a:srgbClr val="FFFFFF"/>
                </a:solidFill>
              </a:rPr>
              <a:t>Local conditions</a:t>
            </a:r>
            <a:endParaRPr lang="en-US" sz="1400" b="1" kern="0" cap="small" dirty="0">
              <a:solidFill>
                <a:srgbClr val="FFFFFF"/>
              </a:solidFill>
              <a:latin typeface="+mn-lt"/>
            </a:endParaRPr>
          </a:p>
        </p:txBody>
      </p:sp>
      <p:sp>
        <p:nvSpPr>
          <p:cNvPr id="17" name="Rectangle 4"/>
          <p:cNvSpPr>
            <a:spLocks noChangeArrowheads="1"/>
          </p:cNvSpPr>
          <p:nvPr/>
        </p:nvSpPr>
        <p:spPr bwMode="auto">
          <a:xfrm>
            <a:off x="2505363" y="4714884"/>
            <a:ext cx="5995727" cy="356488"/>
          </a:xfrm>
          <a:prstGeom prst="rect">
            <a:avLst/>
          </a:prstGeom>
          <a:noFill/>
          <a:ln w="9525">
            <a:noFill/>
            <a:miter lim="800000"/>
            <a:headEnd/>
            <a:tailEnd/>
          </a:ln>
        </p:spPr>
        <p:txBody>
          <a:bodyPr wrap="square" lIns="17188" tIns="17188" rIns="17188" bIns="0">
            <a:spAutoFit/>
          </a:bodyPr>
          <a:lstStyle/>
          <a:p>
            <a:pPr>
              <a:lnSpc>
                <a:spcPts val="1300"/>
              </a:lnSpc>
            </a:pPr>
            <a:r>
              <a:rPr lang="en-GB" sz="1400" dirty="0" smtClean="0">
                <a:solidFill>
                  <a:srgbClr val="000000"/>
                </a:solidFill>
              </a:rPr>
              <a:t>Local conditions for Integrated care to flourish needs to be </a:t>
            </a:r>
            <a:r>
              <a:rPr lang="en-GB" sz="1400" b="1" dirty="0" smtClean="0">
                <a:solidFill>
                  <a:srgbClr val="000000"/>
                </a:solidFill>
              </a:rPr>
              <a:t>created  from bottom up but incentivised from top down</a:t>
            </a:r>
            <a:r>
              <a:rPr lang="en-GB" sz="1400" b="1" dirty="0" smtClean="0"/>
              <a:t>.</a:t>
            </a:r>
          </a:p>
        </p:txBody>
      </p:sp>
      <p:sp>
        <p:nvSpPr>
          <p:cNvPr id="18" name="Rectangle 4"/>
          <p:cNvSpPr>
            <a:spLocks noChangeArrowheads="1"/>
          </p:cNvSpPr>
          <p:nvPr/>
        </p:nvSpPr>
        <p:spPr bwMode="auto">
          <a:xfrm>
            <a:off x="500066" y="5286388"/>
            <a:ext cx="1716019" cy="722312"/>
          </a:xfrm>
          <a:prstGeom prst="rect">
            <a:avLst/>
          </a:prstGeom>
          <a:solidFill>
            <a:schemeClr val="accent6">
              <a:lumMod val="75000"/>
            </a:schemeClr>
          </a:solidFill>
          <a:ln w="15875">
            <a:solidFill>
              <a:srgbClr val="92D050"/>
            </a:solidFill>
            <a:miter lim="800000"/>
            <a:headEnd/>
            <a:tailEnd/>
          </a:ln>
        </p:spPr>
        <p:txBody>
          <a:bodyPr lIns="17188" tIns="17188" rIns="17188" bIns="0" anchor="ctr"/>
          <a:lstStyle/>
          <a:p>
            <a:pPr algn="ctr" defTabSz="859551" eaLnBrk="0" fontAlgn="auto" hangingPunct="0">
              <a:spcBef>
                <a:spcPct val="50000"/>
              </a:spcBef>
              <a:spcAft>
                <a:spcPts val="0"/>
              </a:spcAft>
              <a:defRPr/>
            </a:pPr>
            <a:r>
              <a:rPr lang="en-GB" sz="1400" b="1" kern="0" cap="small" dirty="0" smtClean="0">
                <a:solidFill>
                  <a:srgbClr val="FFFFFF"/>
                </a:solidFill>
              </a:rPr>
              <a:t>Implementation is typically by ‘pioneers’</a:t>
            </a:r>
            <a:endParaRPr lang="en-US" sz="1400" b="1" kern="0" cap="small" dirty="0">
              <a:solidFill>
                <a:srgbClr val="FFFFFF"/>
              </a:solidFill>
              <a:latin typeface="+mn-lt"/>
            </a:endParaRPr>
          </a:p>
        </p:txBody>
      </p:sp>
      <p:sp>
        <p:nvSpPr>
          <p:cNvPr id="19" name="Rectangle 4"/>
          <p:cNvSpPr>
            <a:spLocks noChangeArrowheads="1"/>
          </p:cNvSpPr>
          <p:nvPr/>
        </p:nvSpPr>
        <p:spPr bwMode="auto">
          <a:xfrm>
            <a:off x="2505363" y="5429264"/>
            <a:ext cx="5995727" cy="517493"/>
          </a:xfrm>
          <a:prstGeom prst="rect">
            <a:avLst/>
          </a:prstGeom>
          <a:noFill/>
          <a:ln w="9525">
            <a:noFill/>
            <a:miter lim="800000"/>
            <a:headEnd/>
            <a:tailEnd/>
          </a:ln>
        </p:spPr>
        <p:txBody>
          <a:bodyPr wrap="square" lIns="17188" tIns="17188" rIns="17188" bIns="0">
            <a:spAutoFit/>
          </a:bodyPr>
          <a:lstStyle/>
          <a:p>
            <a:pPr>
              <a:lnSpc>
                <a:spcPts val="1300"/>
              </a:lnSpc>
            </a:pPr>
            <a:r>
              <a:rPr lang="en-GB" sz="1400" dirty="0" smtClean="0"/>
              <a:t>Implementation is typically by ‘pioneers</a:t>
            </a:r>
            <a:r>
              <a:rPr lang="en-GB" sz="1400" b="1" dirty="0" smtClean="0"/>
              <a:t>’ leading on change model </a:t>
            </a:r>
            <a:r>
              <a:rPr lang="en-GB" sz="1400" dirty="0" smtClean="0"/>
              <a:t>with dissemination and innovation as the lessons are scaled up. </a:t>
            </a:r>
          </a:p>
          <a:p>
            <a:pPr marL="228600" indent="-228600">
              <a:lnSpc>
                <a:spcPts val="1300"/>
              </a:lnSpc>
            </a:pPr>
            <a:r>
              <a:rPr lang="en-GB" sz="1400" dirty="0" smtClean="0"/>
              <a:t> </a:t>
            </a:r>
          </a:p>
        </p:txBody>
      </p:sp>
      <p:sp>
        <p:nvSpPr>
          <p:cNvPr id="20" name="Title 1"/>
          <p:cNvSpPr txBox="1">
            <a:spLocks/>
          </p:cNvSpPr>
          <p:nvPr/>
        </p:nvSpPr>
        <p:spPr>
          <a:xfrm>
            <a:off x="2915816" y="188640"/>
            <a:ext cx="6043626" cy="782960"/>
          </a:xfrm>
          <a:prstGeom prst="rect">
            <a:avLst/>
          </a:prstGeom>
        </p:spPr>
        <p:txBody>
          <a:bodyPr vert="horz" lIns="91440" tIns="45720" rIns="91440" bIns="45720" rtlCol="0" anchor="ctr">
            <a:noAutofit/>
          </a:bodyPr>
          <a:lstStyle/>
          <a:p>
            <a:pPr marR="0" lvl="0" indent="0" fontAlgn="auto">
              <a:lnSpc>
                <a:spcPts val="3500"/>
              </a:lnSpc>
              <a:spcBef>
                <a:spcPct val="0"/>
              </a:spcBef>
              <a:spcAft>
                <a:spcPts val="0"/>
              </a:spcAft>
              <a:buClrTx/>
              <a:buSzTx/>
              <a:buFontTx/>
              <a:buNone/>
              <a:tabLst/>
              <a:defRPr/>
            </a:pPr>
            <a:r>
              <a:rPr lang="en-IE" sz="4000" dirty="0" smtClean="0">
                <a:solidFill>
                  <a:schemeClr val="tx1">
                    <a:lumMod val="65000"/>
                    <a:lumOff val="35000"/>
                  </a:schemeClr>
                </a:solidFill>
                <a:latin typeface="+mj-lt"/>
                <a:ea typeface="+mj-ea"/>
                <a:cs typeface="+mj-cs"/>
              </a:rPr>
              <a:t>ICP for </a:t>
            </a:r>
            <a:r>
              <a:rPr lang="en-IE" sz="4000" b="1" dirty="0" smtClean="0">
                <a:solidFill>
                  <a:schemeClr val="tx1">
                    <a:lumMod val="65000"/>
                    <a:lumOff val="35000"/>
                  </a:schemeClr>
                </a:solidFill>
                <a:latin typeface="+mj-lt"/>
                <a:ea typeface="+mj-ea"/>
                <a:cs typeface="+mj-cs"/>
              </a:rPr>
              <a:t>Older Persons </a:t>
            </a:r>
            <a:r>
              <a:rPr lang="en-IE" sz="4000" dirty="0" smtClean="0">
                <a:solidFill>
                  <a:schemeClr val="tx1">
                    <a:lumMod val="65000"/>
                    <a:lumOff val="35000"/>
                  </a:schemeClr>
                </a:solidFill>
                <a:latin typeface="+mj-lt"/>
                <a:ea typeface="+mj-ea"/>
                <a:cs typeface="+mj-cs"/>
              </a:rPr>
              <a:t>: </a:t>
            </a:r>
          </a:p>
          <a:p>
            <a:pPr marR="0" lvl="0" indent="0" fontAlgn="auto">
              <a:lnSpc>
                <a:spcPts val="3500"/>
              </a:lnSpc>
              <a:spcBef>
                <a:spcPct val="0"/>
              </a:spcBef>
              <a:spcAft>
                <a:spcPts val="0"/>
              </a:spcAft>
              <a:buClrTx/>
              <a:buSzTx/>
              <a:buFontTx/>
              <a:buNone/>
              <a:tabLst/>
              <a:defRPr/>
            </a:pPr>
            <a:r>
              <a:rPr lang="en-IE" sz="4000" dirty="0" smtClean="0">
                <a:solidFill>
                  <a:schemeClr val="tx1">
                    <a:lumMod val="65000"/>
                    <a:lumOff val="35000"/>
                  </a:schemeClr>
                </a:solidFill>
                <a:latin typeface="+mj-lt"/>
                <a:ea typeface="+mj-ea"/>
                <a:cs typeface="+mj-cs"/>
              </a:rPr>
              <a:t>Overview</a:t>
            </a:r>
            <a:endParaRPr lang="en-IE" sz="4000" dirty="0">
              <a:solidFill>
                <a:schemeClr val="tx1">
                  <a:lumMod val="65000"/>
                  <a:lumOff val="35000"/>
                </a:schemeClr>
              </a:solidFill>
              <a:latin typeface="+mj-lt"/>
              <a:ea typeface="+mj-ea"/>
              <a:cs typeface="+mj-cs"/>
            </a:endParaRPr>
          </a:p>
        </p:txBody>
      </p:sp>
    </p:spTree>
    <p:extLst>
      <p:ext uri="{BB962C8B-B14F-4D97-AF65-F5344CB8AC3E}">
        <p14:creationId xmlns="" xmlns:p14="http://schemas.microsoft.com/office/powerpoint/2010/main" val="26925411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P colours (line) - latest - august 20th 2015.gi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00108"/>
            <a:ext cx="9144000" cy="435077"/>
          </a:xfrm>
          <a:prstGeom prst="rect">
            <a:avLst/>
          </a:prstGeom>
        </p:spPr>
      </p:pic>
      <p:pic>
        <p:nvPicPr>
          <p:cNvPr id="27" name="Picture 26" descr="NICP Visual Identity.png"/>
          <p:cNvPicPr>
            <a:picLocks noChangeAspect="1"/>
          </p:cNvPicPr>
          <p:nvPr/>
        </p:nvPicPr>
        <p:blipFill>
          <a:blip r:embed="rId3" cstate="print"/>
          <a:stretch>
            <a:fillRect/>
          </a:stretch>
        </p:blipFill>
        <p:spPr>
          <a:xfrm>
            <a:off x="142844" y="-24"/>
            <a:ext cx="2647378" cy="1140859"/>
          </a:xfrm>
          <a:prstGeom prst="rect">
            <a:avLst/>
          </a:prstGeom>
        </p:spPr>
      </p:pic>
      <p:sp>
        <p:nvSpPr>
          <p:cNvPr id="11" name="Bent Arrow 10"/>
          <p:cNvSpPr/>
          <p:nvPr/>
        </p:nvSpPr>
        <p:spPr>
          <a:xfrm rot="5400000">
            <a:off x="2865721" y="5258018"/>
            <a:ext cx="1888548" cy="571504"/>
          </a:xfrm>
          <a:prstGeom prst="bent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latin typeface="Tahoma" pitchFamily="34" charset="0"/>
              <a:ea typeface="Tahoma" pitchFamily="34" charset="0"/>
              <a:cs typeface="Tahoma" pitchFamily="34" charset="0"/>
            </a:endParaRPr>
          </a:p>
        </p:txBody>
      </p:sp>
      <p:pic>
        <p:nvPicPr>
          <p:cNvPr id="12" name="Picture 6" descr="http://png.clipart.me/graphics/thumbs/148/fact-grunge-rubber-stamp-over-a-white-background-vector-illustration_148359611.jpg"/>
          <p:cNvPicPr>
            <a:picLocks noChangeAspect="1" noChangeArrowheads="1"/>
          </p:cNvPicPr>
          <p:nvPr/>
        </p:nvPicPr>
        <p:blipFill>
          <a:blip r:embed="rId4" cstate="print"/>
          <a:srcRect/>
          <a:stretch>
            <a:fillRect/>
          </a:stretch>
        </p:blipFill>
        <p:spPr bwMode="auto">
          <a:xfrm>
            <a:off x="6829898" y="2943312"/>
            <a:ext cx="924575" cy="483335"/>
          </a:xfrm>
          <a:prstGeom prst="rect">
            <a:avLst/>
          </a:prstGeom>
          <a:noFill/>
        </p:spPr>
      </p:pic>
      <p:pic>
        <p:nvPicPr>
          <p:cNvPr id="13" name="Picture 6" descr="http://png.clipart.me/graphics/thumbs/148/fact-grunge-rubber-stamp-over-a-white-background-vector-illustration_148359611.jpg"/>
          <p:cNvPicPr>
            <a:picLocks noChangeAspect="1" noChangeArrowheads="1"/>
          </p:cNvPicPr>
          <p:nvPr/>
        </p:nvPicPr>
        <p:blipFill>
          <a:blip r:embed="rId4" cstate="print"/>
          <a:srcRect/>
          <a:stretch>
            <a:fillRect/>
          </a:stretch>
        </p:blipFill>
        <p:spPr bwMode="auto">
          <a:xfrm>
            <a:off x="4093594" y="2943312"/>
            <a:ext cx="924575" cy="483335"/>
          </a:xfrm>
          <a:prstGeom prst="rect">
            <a:avLst/>
          </a:prstGeom>
          <a:noFill/>
        </p:spPr>
      </p:pic>
      <p:sp>
        <p:nvSpPr>
          <p:cNvPr id="14" name="Rounded Rectangle 13"/>
          <p:cNvSpPr/>
          <p:nvPr/>
        </p:nvSpPr>
        <p:spPr>
          <a:xfrm>
            <a:off x="571472" y="1503152"/>
            <a:ext cx="8001056" cy="859347"/>
          </a:xfrm>
          <a:prstGeom prst="roundRect">
            <a:avLst/>
          </a:prstGeom>
          <a:solidFill>
            <a:schemeClr val="accent1">
              <a:lumMod val="20000"/>
              <a:lumOff val="80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latin typeface="Tahoma" pitchFamily="34" charset="0"/>
              <a:ea typeface="Tahoma" pitchFamily="34" charset="0"/>
              <a:cs typeface="Tahoma" pitchFamily="34" charset="0"/>
            </a:endParaRPr>
          </a:p>
        </p:txBody>
      </p:sp>
      <p:sp>
        <p:nvSpPr>
          <p:cNvPr id="15" name="TextBox 14"/>
          <p:cNvSpPr txBox="1"/>
          <p:nvPr/>
        </p:nvSpPr>
        <p:spPr>
          <a:xfrm>
            <a:off x="3059832" y="1503152"/>
            <a:ext cx="2762269" cy="830997"/>
          </a:xfrm>
          <a:prstGeom prst="rect">
            <a:avLst/>
          </a:prstGeom>
          <a:noFill/>
        </p:spPr>
        <p:txBody>
          <a:bodyPr wrap="square" rtlCol="0">
            <a:spAutoFit/>
          </a:bodyPr>
          <a:lstStyle/>
          <a:p>
            <a:pPr algn="ctr"/>
            <a:r>
              <a:rPr lang="en-IE" sz="1200" dirty="0">
                <a:solidFill>
                  <a:srgbClr val="002060"/>
                </a:solidFill>
                <a:latin typeface="Tahoma" pitchFamily="34" charset="0"/>
                <a:ea typeface="Tahoma" pitchFamily="34" charset="0"/>
                <a:cs typeface="Tahoma" pitchFamily="34" charset="0"/>
              </a:rPr>
              <a:t>Chronic diseases account for 60% of all deaths </a:t>
            </a:r>
            <a:r>
              <a:rPr lang="en-IE" sz="1200" dirty="0" smtClean="0">
                <a:solidFill>
                  <a:srgbClr val="002060"/>
                </a:solidFill>
                <a:latin typeface="Tahoma" pitchFamily="34" charset="0"/>
                <a:ea typeface="Tahoma" pitchFamily="34" charset="0"/>
                <a:cs typeface="Tahoma" pitchFamily="34" charset="0"/>
              </a:rPr>
              <a:t>worldwide</a:t>
            </a:r>
          </a:p>
          <a:p>
            <a:pPr algn="ctr"/>
            <a:r>
              <a:rPr lang="en-IE" sz="1200" dirty="0" smtClean="0">
                <a:solidFill>
                  <a:srgbClr val="002060"/>
                </a:solidFill>
                <a:latin typeface="Tahoma" pitchFamily="34" charset="0"/>
                <a:ea typeface="Tahoma" pitchFamily="34" charset="0"/>
                <a:cs typeface="Tahoma" pitchFamily="34" charset="0"/>
              </a:rPr>
              <a:t>and...</a:t>
            </a:r>
          </a:p>
          <a:p>
            <a:pPr algn="ctr"/>
            <a:r>
              <a:rPr lang="en-IE" sz="1200" b="1" dirty="0" smtClean="0">
                <a:solidFill>
                  <a:srgbClr val="002060"/>
                </a:solidFill>
                <a:latin typeface="Tahoma" pitchFamily="34" charset="0"/>
                <a:ea typeface="Tahoma" pitchFamily="34" charset="0"/>
                <a:cs typeface="Tahoma" pitchFamily="34" charset="0"/>
              </a:rPr>
              <a:t>        76</a:t>
            </a:r>
            <a:r>
              <a:rPr lang="en-IE" sz="1200" b="1" dirty="0">
                <a:solidFill>
                  <a:srgbClr val="002060"/>
                </a:solidFill>
                <a:latin typeface="Tahoma" pitchFamily="34" charset="0"/>
                <a:ea typeface="Tahoma" pitchFamily="34" charset="0"/>
                <a:cs typeface="Tahoma" pitchFamily="34" charset="0"/>
              </a:rPr>
              <a:t>% of deaths in </a:t>
            </a:r>
            <a:r>
              <a:rPr lang="en-IE" sz="1200" b="1" dirty="0" smtClean="0">
                <a:solidFill>
                  <a:srgbClr val="002060"/>
                </a:solidFill>
                <a:latin typeface="Tahoma" pitchFamily="34" charset="0"/>
                <a:ea typeface="Tahoma" pitchFamily="34" charset="0"/>
                <a:cs typeface="Tahoma" pitchFamily="34" charset="0"/>
              </a:rPr>
              <a:t>Ireland</a:t>
            </a:r>
            <a:endParaRPr lang="en-GB" sz="1200" b="1" dirty="0">
              <a:solidFill>
                <a:srgbClr val="002060"/>
              </a:solidFill>
              <a:latin typeface="Tahoma" pitchFamily="34" charset="0"/>
              <a:ea typeface="Tahoma" pitchFamily="34" charset="0"/>
              <a:cs typeface="Tahoma" pitchFamily="34" charset="0"/>
            </a:endParaRPr>
          </a:p>
        </p:txBody>
      </p:sp>
      <p:sp>
        <p:nvSpPr>
          <p:cNvPr id="16" name="TextBox 15"/>
          <p:cNvSpPr txBox="1"/>
          <p:nvPr/>
        </p:nvSpPr>
        <p:spPr>
          <a:xfrm>
            <a:off x="611560" y="1503152"/>
            <a:ext cx="2436429" cy="830997"/>
          </a:xfrm>
          <a:prstGeom prst="rect">
            <a:avLst/>
          </a:prstGeom>
          <a:noFill/>
        </p:spPr>
        <p:txBody>
          <a:bodyPr wrap="square" rtlCol="0">
            <a:spAutoFit/>
          </a:bodyPr>
          <a:lstStyle/>
          <a:p>
            <a:pPr algn="ctr"/>
            <a:r>
              <a:rPr lang="en-US" sz="1200" dirty="0" smtClean="0">
                <a:solidFill>
                  <a:srgbClr val="002060"/>
                </a:solidFill>
                <a:latin typeface="Tahoma" pitchFamily="34" charset="0"/>
                <a:ea typeface="Tahoma" pitchFamily="34" charset="0"/>
                <a:cs typeface="Tahoma" pitchFamily="34" charset="0"/>
              </a:rPr>
              <a:t>WHO estimates  </a:t>
            </a:r>
            <a:r>
              <a:rPr lang="en-US" sz="1200" dirty="0">
                <a:solidFill>
                  <a:srgbClr val="002060"/>
                </a:solidFill>
                <a:latin typeface="Tahoma" pitchFamily="34" charset="0"/>
                <a:ea typeface="Tahoma" pitchFamily="34" charset="0"/>
                <a:cs typeface="Tahoma" pitchFamily="34" charset="0"/>
              </a:rPr>
              <a:t>chronic diseases are predicted to increase </a:t>
            </a:r>
            <a:r>
              <a:rPr lang="en-US" sz="1200" dirty="0" smtClean="0">
                <a:solidFill>
                  <a:srgbClr val="002060"/>
                </a:solidFill>
                <a:latin typeface="Tahoma" pitchFamily="34" charset="0"/>
                <a:ea typeface="Tahoma" pitchFamily="34" charset="0"/>
                <a:cs typeface="Tahoma" pitchFamily="34" charset="0"/>
              </a:rPr>
              <a:t>by ...</a:t>
            </a:r>
          </a:p>
          <a:p>
            <a:pPr algn="ctr"/>
            <a:r>
              <a:rPr lang="en-US" sz="1200" b="1" dirty="0" smtClean="0">
                <a:solidFill>
                  <a:srgbClr val="002060"/>
                </a:solidFill>
                <a:latin typeface="Tahoma" pitchFamily="34" charset="0"/>
                <a:ea typeface="Tahoma" pitchFamily="34" charset="0"/>
                <a:cs typeface="Tahoma" pitchFamily="34" charset="0"/>
              </a:rPr>
              <a:t>       10-15</a:t>
            </a:r>
            <a:r>
              <a:rPr lang="en-US" sz="1200" b="1" dirty="0">
                <a:solidFill>
                  <a:srgbClr val="002060"/>
                </a:solidFill>
                <a:latin typeface="Tahoma" pitchFamily="34" charset="0"/>
                <a:ea typeface="Tahoma" pitchFamily="34" charset="0"/>
                <a:cs typeface="Tahoma" pitchFamily="34" charset="0"/>
              </a:rPr>
              <a:t>% </a:t>
            </a:r>
            <a:r>
              <a:rPr lang="en-US" sz="1200" b="1" dirty="0" smtClean="0">
                <a:solidFill>
                  <a:srgbClr val="002060"/>
                </a:solidFill>
                <a:latin typeface="Tahoma" pitchFamily="34" charset="0"/>
                <a:ea typeface="Tahoma" pitchFamily="34" charset="0"/>
                <a:cs typeface="Tahoma" pitchFamily="34" charset="0"/>
              </a:rPr>
              <a:t> in the next</a:t>
            </a:r>
          </a:p>
          <a:p>
            <a:pPr algn="ctr"/>
            <a:r>
              <a:rPr lang="en-US" sz="1200" b="1" dirty="0">
                <a:solidFill>
                  <a:srgbClr val="002060"/>
                </a:solidFill>
                <a:latin typeface="Tahoma" pitchFamily="34" charset="0"/>
                <a:ea typeface="Tahoma" pitchFamily="34" charset="0"/>
                <a:cs typeface="Tahoma" pitchFamily="34" charset="0"/>
              </a:rPr>
              <a:t> </a:t>
            </a:r>
            <a:r>
              <a:rPr lang="en-US" sz="1200" b="1" dirty="0" smtClean="0">
                <a:solidFill>
                  <a:srgbClr val="002060"/>
                </a:solidFill>
                <a:latin typeface="Tahoma" pitchFamily="34" charset="0"/>
                <a:ea typeface="Tahoma" pitchFamily="34" charset="0"/>
                <a:cs typeface="Tahoma" pitchFamily="34" charset="0"/>
              </a:rPr>
              <a:t>     decade</a:t>
            </a:r>
            <a:endParaRPr lang="en-GB" sz="1200" dirty="0">
              <a:solidFill>
                <a:srgbClr val="002060"/>
              </a:solidFill>
              <a:latin typeface="Tahoma" pitchFamily="34" charset="0"/>
              <a:ea typeface="Tahoma" pitchFamily="34" charset="0"/>
              <a:cs typeface="Tahoma" pitchFamily="34" charset="0"/>
            </a:endParaRPr>
          </a:p>
        </p:txBody>
      </p:sp>
      <p:sp>
        <p:nvSpPr>
          <p:cNvPr id="17" name="TextBox 16"/>
          <p:cNvSpPr txBox="1"/>
          <p:nvPr/>
        </p:nvSpPr>
        <p:spPr>
          <a:xfrm>
            <a:off x="5796137" y="1503152"/>
            <a:ext cx="2808312" cy="830997"/>
          </a:xfrm>
          <a:prstGeom prst="rect">
            <a:avLst/>
          </a:prstGeom>
          <a:noFill/>
        </p:spPr>
        <p:txBody>
          <a:bodyPr wrap="square" rtlCol="0">
            <a:spAutoFit/>
          </a:bodyPr>
          <a:lstStyle/>
          <a:p>
            <a:pPr algn="ctr"/>
            <a:r>
              <a:rPr lang="en-GB" sz="1200" b="1" dirty="0" smtClean="0">
                <a:solidFill>
                  <a:srgbClr val="002060"/>
                </a:solidFill>
                <a:latin typeface="Tahoma" pitchFamily="34" charset="0"/>
                <a:ea typeface="Tahoma" pitchFamily="34" charset="0"/>
                <a:cs typeface="Tahoma" pitchFamily="34" charset="0"/>
              </a:rPr>
              <a:t>2 out of 5 </a:t>
            </a:r>
            <a:r>
              <a:rPr lang="en-GB" sz="1200" dirty="0" smtClean="0">
                <a:solidFill>
                  <a:srgbClr val="002060"/>
                </a:solidFill>
                <a:latin typeface="Tahoma" pitchFamily="34" charset="0"/>
                <a:ea typeface="Tahoma" pitchFamily="34" charset="0"/>
                <a:cs typeface="Tahoma" pitchFamily="34" charset="0"/>
              </a:rPr>
              <a:t>hospitalisations in Ireland in 2011 occurred due to</a:t>
            </a:r>
            <a:endParaRPr lang="en-GB" sz="1200" dirty="0">
              <a:solidFill>
                <a:srgbClr val="002060"/>
              </a:solidFill>
              <a:latin typeface="Tahoma" pitchFamily="34" charset="0"/>
              <a:ea typeface="Tahoma" pitchFamily="34" charset="0"/>
              <a:cs typeface="Tahoma" pitchFamily="34" charset="0"/>
            </a:endParaRPr>
          </a:p>
          <a:p>
            <a:pPr algn="ctr"/>
            <a:r>
              <a:rPr lang="en-GB" sz="1200" dirty="0" smtClean="0">
                <a:solidFill>
                  <a:srgbClr val="002060"/>
                </a:solidFill>
                <a:latin typeface="Tahoma" pitchFamily="34" charset="0"/>
                <a:ea typeface="Tahoma" pitchFamily="34" charset="0"/>
                <a:cs typeface="Tahoma" pitchFamily="34" charset="0"/>
              </a:rPr>
              <a:t> </a:t>
            </a:r>
            <a:r>
              <a:rPr lang="en-GB" sz="1200" b="1" dirty="0" smtClean="0">
                <a:solidFill>
                  <a:srgbClr val="002060"/>
                </a:solidFill>
                <a:latin typeface="Tahoma" pitchFamily="34" charset="0"/>
                <a:ea typeface="Tahoma" pitchFamily="34" charset="0"/>
                <a:cs typeface="Tahoma" pitchFamily="34" charset="0"/>
              </a:rPr>
              <a:t>4 of the main chronic diseases</a:t>
            </a:r>
          </a:p>
          <a:p>
            <a:pPr algn="ctr"/>
            <a:endParaRPr lang="en-GB" sz="1200" dirty="0">
              <a:solidFill>
                <a:srgbClr val="002060"/>
              </a:solidFill>
              <a:latin typeface="Tahoma" pitchFamily="34" charset="0"/>
              <a:ea typeface="Tahoma" pitchFamily="34" charset="0"/>
              <a:cs typeface="Tahoma" pitchFamily="34" charset="0"/>
            </a:endParaRPr>
          </a:p>
        </p:txBody>
      </p:sp>
      <p:cxnSp>
        <p:nvCxnSpPr>
          <p:cNvPr id="18" name="Straight Connector 17"/>
          <p:cNvCxnSpPr/>
          <p:nvPr/>
        </p:nvCxnSpPr>
        <p:spPr>
          <a:xfrm rot="5400000">
            <a:off x="2726518" y="1933408"/>
            <a:ext cx="642942" cy="21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5489846" y="1932812"/>
            <a:ext cx="642942" cy="21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0" name="Picture 19" descr="Ireland_flag_300.png"/>
          <p:cNvPicPr>
            <a:picLocks noChangeAspect="1"/>
          </p:cNvPicPr>
          <p:nvPr/>
        </p:nvPicPr>
        <p:blipFill>
          <a:blip r:embed="rId5" cstate="print"/>
          <a:stretch>
            <a:fillRect/>
          </a:stretch>
        </p:blipFill>
        <p:spPr>
          <a:xfrm>
            <a:off x="3203848" y="2151224"/>
            <a:ext cx="381003" cy="142876"/>
          </a:xfrm>
          <a:prstGeom prst="rect">
            <a:avLst/>
          </a:prstGeom>
        </p:spPr>
      </p:pic>
      <p:pic>
        <p:nvPicPr>
          <p:cNvPr id="21" name="Picture 20" descr="hospital bed.png"/>
          <p:cNvPicPr>
            <a:picLocks noChangeAspect="1"/>
          </p:cNvPicPr>
          <p:nvPr/>
        </p:nvPicPr>
        <p:blipFill>
          <a:blip r:embed="rId6" cstate="print"/>
          <a:stretch>
            <a:fillRect/>
          </a:stretch>
        </p:blipFill>
        <p:spPr>
          <a:xfrm>
            <a:off x="6191261" y="2094606"/>
            <a:ext cx="285752" cy="160736"/>
          </a:xfrm>
          <a:prstGeom prst="rect">
            <a:avLst/>
          </a:prstGeom>
          <a:solidFill>
            <a:srgbClr val="FF0000"/>
          </a:solidFill>
        </p:spPr>
      </p:pic>
      <p:pic>
        <p:nvPicPr>
          <p:cNvPr id="22" name="Picture 21" descr="hospital bed.png"/>
          <p:cNvPicPr>
            <a:picLocks noChangeAspect="1"/>
          </p:cNvPicPr>
          <p:nvPr/>
        </p:nvPicPr>
        <p:blipFill>
          <a:blip r:embed="rId6" cstate="print"/>
          <a:stretch>
            <a:fillRect/>
          </a:stretch>
        </p:blipFill>
        <p:spPr>
          <a:xfrm>
            <a:off x="6572264" y="2094606"/>
            <a:ext cx="285752" cy="160736"/>
          </a:xfrm>
          <a:prstGeom prst="rect">
            <a:avLst/>
          </a:prstGeom>
        </p:spPr>
      </p:pic>
      <p:pic>
        <p:nvPicPr>
          <p:cNvPr id="23" name="Picture 22" descr="hospital bed.png"/>
          <p:cNvPicPr>
            <a:picLocks noChangeAspect="1"/>
          </p:cNvPicPr>
          <p:nvPr/>
        </p:nvPicPr>
        <p:blipFill>
          <a:blip r:embed="rId6" cstate="print"/>
          <a:stretch>
            <a:fillRect/>
          </a:stretch>
        </p:blipFill>
        <p:spPr>
          <a:xfrm>
            <a:off x="6953267" y="2094606"/>
            <a:ext cx="285752" cy="160736"/>
          </a:xfrm>
          <a:prstGeom prst="rect">
            <a:avLst/>
          </a:prstGeom>
        </p:spPr>
      </p:pic>
      <p:pic>
        <p:nvPicPr>
          <p:cNvPr id="24" name="Picture 23" descr="hospital bed.png"/>
          <p:cNvPicPr>
            <a:picLocks noChangeAspect="1"/>
          </p:cNvPicPr>
          <p:nvPr/>
        </p:nvPicPr>
        <p:blipFill>
          <a:blip r:embed="rId6" cstate="print"/>
          <a:stretch>
            <a:fillRect/>
          </a:stretch>
        </p:blipFill>
        <p:spPr>
          <a:xfrm>
            <a:off x="7334269" y="2094606"/>
            <a:ext cx="285752" cy="160736"/>
          </a:xfrm>
          <a:prstGeom prst="rect">
            <a:avLst/>
          </a:prstGeom>
        </p:spPr>
      </p:pic>
      <p:pic>
        <p:nvPicPr>
          <p:cNvPr id="25" name="Picture 24" descr="hospital bed.png"/>
          <p:cNvPicPr>
            <a:picLocks noChangeAspect="1"/>
          </p:cNvPicPr>
          <p:nvPr/>
        </p:nvPicPr>
        <p:blipFill>
          <a:blip r:embed="rId6" cstate="print"/>
          <a:stretch>
            <a:fillRect/>
          </a:stretch>
        </p:blipFill>
        <p:spPr>
          <a:xfrm>
            <a:off x="7715272" y="2094606"/>
            <a:ext cx="285752" cy="160736"/>
          </a:xfrm>
          <a:prstGeom prst="rect">
            <a:avLst/>
          </a:prstGeom>
        </p:spPr>
      </p:pic>
      <p:pic>
        <p:nvPicPr>
          <p:cNvPr id="26" name="Picture 25" descr="Tick-red.png"/>
          <p:cNvPicPr>
            <a:picLocks noChangeAspect="1"/>
          </p:cNvPicPr>
          <p:nvPr/>
        </p:nvPicPr>
        <p:blipFill>
          <a:blip r:embed="rId7" cstate="print"/>
          <a:stretch>
            <a:fillRect/>
          </a:stretch>
        </p:blipFill>
        <p:spPr>
          <a:xfrm>
            <a:off x="6191262" y="2041028"/>
            <a:ext cx="413001" cy="219536"/>
          </a:xfrm>
          <a:prstGeom prst="rect">
            <a:avLst/>
          </a:prstGeom>
        </p:spPr>
      </p:pic>
      <p:pic>
        <p:nvPicPr>
          <p:cNvPr id="29" name="Picture 28" descr="Tick-red.png"/>
          <p:cNvPicPr>
            <a:picLocks noChangeAspect="1"/>
          </p:cNvPicPr>
          <p:nvPr/>
        </p:nvPicPr>
        <p:blipFill>
          <a:blip r:embed="rId7" cstate="print"/>
          <a:stretch>
            <a:fillRect/>
          </a:stretch>
        </p:blipFill>
        <p:spPr>
          <a:xfrm>
            <a:off x="6540266" y="2041028"/>
            <a:ext cx="413001" cy="219536"/>
          </a:xfrm>
          <a:prstGeom prst="rect">
            <a:avLst/>
          </a:prstGeom>
        </p:spPr>
      </p:pic>
      <p:pic>
        <p:nvPicPr>
          <p:cNvPr id="30" name="Picture 4" descr="https://cdn2.iconfinder.com/data/icons/crystalproject/crystal_project_256x256/actions/agt_uninstall-product.png"/>
          <p:cNvPicPr>
            <a:picLocks noChangeAspect="1" noChangeArrowheads="1"/>
          </p:cNvPicPr>
          <p:nvPr/>
        </p:nvPicPr>
        <p:blipFill>
          <a:blip r:embed="rId8" cstate="print"/>
          <a:srcRect/>
          <a:stretch>
            <a:fillRect/>
          </a:stretch>
        </p:blipFill>
        <p:spPr bwMode="auto">
          <a:xfrm>
            <a:off x="761974" y="2094606"/>
            <a:ext cx="438101" cy="246432"/>
          </a:xfrm>
          <a:prstGeom prst="rect">
            <a:avLst/>
          </a:prstGeom>
          <a:noFill/>
        </p:spPr>
      </p:pic>
      <p:sp>
        <p:nvSpPr>
          <p:cNvPr id="31" name="Oval 30"/>
          <p:cNvSpPr/>
          <p:nvPr/>
        </p:nvSpPr>
        <p:spPr>
          <a:xfrm>
            <a:off x="6000760" y="2439255"/>
            <a:ext cx="2171640" cy="9412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latin typeface="Tahoma" pitchFamily="34" charset="0"/>
              <a:ea typeface="Tahoma" pitchFamily="34" charset="0"/>
              <a:cs typeface="Tahoma" pitchFamily="34" charset="0"/>
            </a:endParaRPr>
          </a:p>
        </p:txBody>
      </p:sp>
      <p:sp>
        <p:nvSpPr>
          <p:cNvPr id="32" name="TextBox 31"/>
          <p:cNvSpPr txBox="1"/>
          <p:nvPr/>
        </p:nvSpPr>
        <p:spPr>
          <a:xfrm>
            <a:off x="6156176" y="2583272"/>
            <a:ext cx="1809763" cy="461665"/>
          </a:xfrm>
          <a:prstGeom prst="rect">
            <a:avLst/>
          </a:prstGeom>
          <a:noFill/>
        </p:spPr>
        <p:txBody>
          <a:bodyPr wrap="square" rtlCol="0">
            <a:spAutoFit/>
          </a:bodyPr>
          <a:lstStyle/>
          <a:p>
            <a:pPr algn="ctr"/>
            <a:r>
              <a:rPr lang="en-IE" sz="1200" dirty="0" smtClean="0">
                <a:solidFill>
                  <a:srgbClr val="002060"/>
                </a:solidFill>
                <a:latin typeface="Tahoma" pitchFamily="34" charset="0"/>
                <a:ea typeface="Tahoma" pitchFamily="34" charset="0"/>
                <a:cs typeface="Tahoma" pitchFamily="34" charset="0"/>
              </a:rPr>
              <a:t>Chronic disease</a:t>
            </a:r>
          </a:p>
          <a:p>
            <a:pPr algn="ctr"/>
            <a:r>
              <a:rPr lang="en-IE" sz="1200" dirty="0">
                <a:solidFill>
                  <a:srgbClr val="002060"/>
                </a:solidFill>
                <a:latin typeface="Tahoma" pitchFamily="34" charset="0"/>
                <a:ea typeface="Tahoma" pitchFamily="34" charset="0"/>
                <a:cs typeface="Tahoma" pitchFamily="34" charset="0"/>
              </a:rPr>
              <a:t> </a:t>
            </a:r>
            <a:r>
              <a:rPr lang="en-IE" sz="1200" dirty="0" smtClean="0">
                <a:solidFill>
                  <a:srgbClr val="002060"/>
                </a:solidFill>
                <a:latin typeface="Tahoma" pitchFamily="34" charset="0"/>
                <a:ea typeface="Tahoma" pitchFamily="34" charset="0"/>
                <a:cs typeface="Tahoma" pitchFamily="34" charset="0"/>
              </a:rPr>
              <a:t>is largely preventable </a:t>
            </a:r>
          </a:p>
        </p:txBody>
      </p:sp>
      <p:sp>
        <p:nvSpPr>
          <p:cNvPr id="33" name="Oval 32"/>
          <p:cNvSpPr/>
          <p:nvPr/>
        </p:nvSpPr>
        <p:spPr>
          <a:xfrm>
            <a:off x="3333742" y="2416077"/>
            <a:ext cx="2190765" cy="9644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latin typeface="Tahoma" pitchFamily="34" charset="0"/>
              <a:ea typeface="Tahoma" pitchFamily="34" charset="0"/>
              <a:cs typeface="Tahoma" pitchFamily="34" charset="0"/>
            </a:endParaRPr>
          </a:p>
        </p:txBody>
      </p:sp>
      <p:sp>
        <p:nvSpPr>
          <p:cNvPr id="34" name="TextBox 33"/>
          <p:cNvSpPr txBox="1"/>
          <p:nvPr/>
        </p:nvSpPr>
        <p:spPr>
          <a:xfrm>
            <a:off x="3419872" y="2511264"/>
            <a:ext cx="2095515" cy="577081"/>
          </a:xfrm>
          <a:prstGeom prst="rect">
            <a:avLst/>
          </a:prstGeom>
          <a:noFill/>
        </p:spPr>
        <p:txBody>
          <a:bodyPr wrap="square" rtlCol="0">
            <a:spAutoFit/>
          </a:bodyPr>
          <a:lstStyle/>
          <a:p>
            <a:pPr algn="ctr"/>
            <a:r>
              <a:rPr lang="en-IE" sz="1050" dirty="0" smtClean="0">
                <a:solidFill>
                  <a:srgbClr val="002060"/>
                </a:solidFill>
                <a:latin typeface="Tahoma" pitchFamily="34" charset="0"/>
                <a:ea typeface="Tahoma" pitchFamily="34" charset="0"/>
                <a:cs typeface="Tahoma" pitchFamily="34" charset="0"/>
              </a:rPr>
              <a:t>The rising burden of chronic disease is due mainly to lifestyle and behavioural factors</a:t>
            </a:r>
            <a:endParaRPr lang="en-GB" sz="1050" dirty="0" smtClean="0">
              <a:solidFill>
                <a:srgbClr val="002060"/>
              </a:solidFill>
              <a:latin typeface="Tahoma" pitchFamily="34" charset="0"/>
              <a:ea typeface="Tahoma" pitchFamily="34" charset="0"/>
              <a:cs typeface="Tahoma" pitchFamily="34" charset="0"/>
            </a:endParaRPr>
          </a:p>
        </p:txBody>
      </p:sp>
      <p:pic>
        <p:nvPicPr>
          <p:cNvPr id="35" name="Picture 6" descr="http://png.clipart.me/graphics/thumbs/148/fact-grunge-rubber-stamp-over-a-white-background-vector-illustration_148359611.jpg"/>
          <p:cNvPicPr>
            <a:picLocks noChangeAspect="1" noChangeArrowheads="1"/>
          </p:cNvPicPr>
          <p:nvPr/>
        </p:nvPicPr>
        <p:blipFill>
          <a:blip r:embed="rId4" cstate="print"/>
          <a:srcRect/>
          <a:stretch>
            <a:fillRect/>
          </a:stretch>
        </p:blipFill>
        <p:spPr bwMode="auto">
          <a:xfrm>
            <a:off x="1357290" y="2943312"/>
            <a:ext cx="924575" cy="504056"/>
          </a:xfrm>
          <a:prstGeom prst="rect">
            <a:avLst/>
          </a:prstGeom>
          <a:noFill/>
        </p:spPr>
      </p:pic>
      <p:sp>
        <p:nvSpPr>
          <p:cNvPr id="36" name="Oval 35"/>
          <p:cNvSpPr/>
          <p:nvPr/>
        </p:nvSpPr>
        <p:spPr>
          <a:xfrm>
            <a:off x="666723" y="2469655"/>
            <a:ext cx="2095515" cy="91083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latin typeface="Tahoma" pitchFamily="34" charset="0"/>
              <a:ea typeface="Tahoma" pitchFamily="34" charset="0"/>
              <a:cs typeface="Tahoma" pitchFamily="34" charset="0"/>
            </a:endParaRPr>
          </a:p>
        </p:txBody>
      </p:sp>
      <p:sp>
        <p:nvSpPr>
          <p:cNvPr id="37" name="TextBox 36"/>
          <p:cNvSpPr txBox="1"/>
          <p:nvPr/>
        </p:nvSpPr>
        <p:spPr>
          <a:xfrm>
            <a:off x="827584" y="2439256"/>
            <a:ext cx="1809763" cy="646331"/>
          </a:xfrm>
          <a:prstGeom prst="rect">
            <a:avLst/>
          </a:prstGeom>
          <a:noFill/>
        </p:spPr>
        <p:txBody>
          <a:bodyPr wrap="square" rtlCol="0">
            <a:spAutoFit/>
          </a:bodyPr>
          <a:lstStyle/>
          <a:p>
            <a:pPr algn="ctr"/>
            <a:r>
              <a:rPr lang="en-IE" sz="1200" dirty="0" smtClean="0">
                <a:solidFill>
                  <a:srgbClr val="002060"/>
                </a:solidFill>
                <a:latin typeface="Tahoma" pitchFamily="34" charset="0"/>
                <a:ea typeface="Tahoma" pitchFamily="34" charset="0"/>
                <a:cs typeface="Tahoma" pitchFamily="34" charset="0"/>
              </a:rPr>
              <a:t>Chronic disease</a:t>
            </a:r>
          </a:p>
          <a:p>
            <a:pPr algn="ctr"/>
            <a:r>
              <a:rPr lang="en-IE" sz="1200" dirty="0" smtClean="0">
                <a:solidFill>
                  <a:srgbClr val="002060"/>
                </a:solidFill>
                <a:latin typeface="Tahoma" pitchFamily="34" charset="0"/>
                <a:ea typeface="Tahoma" pitchFamily="34" charset="0"/>
                <a:cs typeface="Tahoma" pitchFamily="34" charset="0"/>
              </a:rPr>
              <a:t> is an ongoing problem in Ireland</a:t>
            </a:r>
            <a:endParaRPr lang="en-GB" sz="1200" dirty="0" smtClean="0">
              <a:solidFill>
                <a:srgbClr val="002060"/>
              </a:solidFill>
              <a:latin typeface="Tahoma" pitchFamily="34" charset="0"/>
              <a:ea typeface="Tahoma" pitchFamily="34" charset="0"/>
              <a:cs typeface="Tahoma" pitchFamily="34" charset="0"/>
            </a:endParaRPr>
          </a:p>
        </p:txBody>
      </p:sp>
      <p:sp>
        <p:nvSpPr>
          <p:cNvPr id="38" name="Down Arrow 37"/>
          <p:cNvSpPr/>
          <p:nvPr/>
        </p:nvSpPr>
        <p:spPr>
          <a:xfrm>
            <a:off x="4286248" y="3434068"/>
            <a:ext cx="285752" cy="3053975"/>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latin typeface="Tahoma" pitchFamily="34" charset="0"/>
              <a:ea typeface="Tahoma" pitchFamily="34" charset="0"/>
              <a:cs typeface="Tahoma" pitchFamily="34" charset="0"/>
            </a:endParaRPr>
          </a:p>
        </p:txBody>
      </p:sp>
      <p:pic>
        <p:nvPicPr>
          <p:cNvPr id="39" name="Picture 38" descr="hospital.jpg"/>
          <p:cNvPicPr>
            <a:picLocks noChangeAspect="1"/>
          </p:cNvPicPr>
          <p:nvPr/>
        </p:nvPicPr>
        <p:blipFill>
          <a:blip r:embed="rId9" cstate="print"/>
          <a:stretch>
            <a:fillRect/>
          </a:stretch>
        </p:blipFill>
        <p:spPr>
          <a:xfrm>
            <a:off x="380972" y="3380490"/>
            <a:ext cx="1040105" cy="592930"/>
          </a:xfrm>
          <a:prstGeom prst="rect">
            <a:avLst/>
          </a:prstGeom>
        </p:spPr>
      </p:pic>
      <p:pic>
        <p:nvPicPr>
          <p:cNvPr id="40" name="Picture 11"/>
          <p:cNvPicPr>
            <a:picLocks noChangeAspect="1" noChangeArrowheads="1"/>
          </p:cNvPicPr>
          <p:nvPr/>
        </p:nvPicPr>
        <p:blipFill>
          <a:blip r:embed="rId10" cstate="print"/>
          <a:srcRect/>
          <a:stretch>
            <a:fillRect/>
          </a:stretch>
        </p:blipFill>
        <p:spPr bwMode="auto">
          <a:xfrm>
            <a:off x="7858148" y="3487647"/>
            <a:ext cx="999944" cy="535785"/>
          </a:xfrm>
          <a:prstGeom prst="rect">
            <a:avLst/>
          </a:prstGeom>
          <a:noFill/>
          <a:ln w="9525">
            <a:noFill/>
            <a:miter lim="800000"/>
            <a:headEnd/>
            <a:tailEnd/>
          </a:ln>
          <a:effectLst/>
        </p:spPr>
      </p:pic>
      <p:pic>
        <p:nvPicPr>
          <p:cNvPr id="41" name="Picture 40" descr="GP clipart.jpg"/>
          <p:cNvPicPr>
            <a:picLocks noChangeAspect="1"/>
          </p:cNvPicPr>
          <p:nvPr/>
        </p:nvPicPr>
        <p:blipFill>
          <a:blip r:embed="rId11" cstate="print"/>
          <a:stretch>
            <a:fillRect/>
          </a:stretch>
        </p:blipFill>
        <p:spPr>
          <a:xfrm>
            <a:off x="500034" y="4887528"/>
            <a:ext cx="822601" cy="509641"/>
          </a:xfrm>
          <a:prstGeom prst="rect">
            <a:avLst/>
          </a:prstGeom>
        </p:spPr>
      </p:pic>
      <p:pic>
        <p:nvPicPr>
          <p:cNvPr id="42" name="Picture 14"/>
          <p:cNvPicPr>
            <a:picLocks noChangeAspect="1" noChangeArrowheads="1"/>
          </p:cNvPicPr>
          <p:nvPr/>
        </p:nvPicPr>
        <p:blipFill>
          <a:blip r:embed="rId12" cstate="print"/>
          <a:srcRect/>
          <a:stretch>
            <a:fillRect/>
          </a:stretch>
        </p:blipFill>
        <p:spPr bwMode="auto">
          <a:xfrm>
            <a:off x="7572396" y="4743512"/>
            <a:ext cx="1022033" cy="481482"/>
          </a:xfrm>
          <a:prstGeom prst="rect">
            <a:avLst/>
          </a:prstGeom>
          <a:noFill/>
          <a:ln w="9525">
            <a:noFill/>
            <a:miter lim="800000"/>
            <a:headEnd/>
            <a:tailEnd/>
          </a:ln>
          <a:effectLst/>
        </p:spPr>
      </p:pic>
      <p:sp>
        <p:nvSpPr>
          <p:cNvPr id="43" name="Rounded Rectangle 42"/>
          <p:cNvSpPr/>
          <p:nvPr/>
        </p:nvSpPr>
        <p:spPr>
          <a:xfrm>
            <a:off x="1523979" y="3541225"/>
            <a:ext cx="2286016" cy="589364"/>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latin typeface="Tahoma" pitchFamily="34" charset="0"/>
              <a:ea typeface="Tahoma" pitchFamily="34" charset="0"/>
              <a:cs typeface="Tahoma" pitchFamily="34" charset="0"/>
            </a:endParaRPr>
          </a:p>
        </p:txBody>
      </p:sp>
      <p:sp>
        <p:nvSpPr>
          <p:cNvPr id="44" name="TextBox 43"/>
          <p:cNvSpPr txBox="1"/>
          <p:nvPr/>
        </p:nvSpPr>
        <p:spPr>
          <a:xfrm>
            <a:off x="1523979" y="3537836"/>
            <a:ext cx="2286016" cy="605294"/>
          </a:xfrm>
          <a:prstGeom prst="rect">
            <a:avLst/>
          </a:prstGeom>
          <a:noFill/>
        </p:spPr>
        <p:txBody>
          <a:bodyPr wrap="square" rtlCol="0">
            <a:spAutoFit/>
          </a:bodyPr>
          <a:lstStyle/>
          <a:p>
            <a:pPr algn="ctr">
              <a:lnSpc>
                <a:spcPts val="1000"/>
              </a:lnSpc>
            </a:pPr>
            <a:r>
              <a:rPr lang="en-GB" sz="1050" dirty="0" smtClean="0">
                <a:solidFill>
                  <a:srgbClr val="002060"/>
                </a:solidFill>
                <a:latin typeface="Tahoma" pitchFamily="34" charset="0"/>
                <a:ea typeface="Tahoma" pitchFamily="34" charset="0"/>
                <a:cs typeface="Tahoma" pitchFamily="34" charset="0"/>
              </a:rPr>
              <a:t>1.8 million bed days (76%) used directly (46%) or as a contributory factor (30%) by patients with chronic diseases</a:t>
            </a:r>
          </a:p>
        </p:txBody>
      </p:sp>
      <p:sp>
        <p:nvSpPr>
          <p:cNvPr id="45" name="TextBox 44"/>
          <p:cNvSpPr txBox="1"/>
          <p:nvPr/>
        </p:nvSpPr>
        <p:spPr>
          <a:xfrm>
            <a:off x="95219" y="3916275"/>
            <a:ext cx="1116011" cy="307777"/>
          </a:xfrm>
          <a:prstGeom prst="rect">
            <a:avLst/>
          </a:prstGeom>
          <a:noFill/>
        </p:spPr>
        <p:txBody>
          <a:bodyPr wrap="none" rtlCol="0">
            <a:spAutoFit/>
          </a:bodyPr>
          <a:lstStyle/>
          <a:p>
            <a:r>
              <a:rPr lang="en-GB" sz="1400" b="1" dirty="0" smtClean="0">
                <a:solidFill>
                  <a:srgbClr val="00B0F0"/>
                </a:solidFill>
                <a:latin typeface="Tahoma" pitchFamily="34" charset="0"/>
                <a:ea typeface="Tahoma" pitchFamily="34" charset="0"/>
                <a:cs typeface="Tahoma" pitchFamily="34" charset="0"/>
              </a:rPr>
              <a:t>HOSPITAL</a:t>
            </a:r>
            <a:endParaRPr lang="en-GB" sz="1400" b="1" dirty="0">
              <a:solidFill>
                <a:srgbClr val="00B0F0"/>
              </a:solidFill>
              <a:latin typeface="Tahoma" pitchFamily="34" charset="0"/>
              <a:ea typeface="Tahoma" pitchFamily="34" charset="0"/>
              <a:cs typeface="Tahoma" pitchFamily="34" charset="0"/>
            </a:endParaRPr>
          </a:p>
        </p:txBody>
      </p:sp>
      <p:sp>
        <p:nvSpPr>
          <p:cNvPr id="46" name="TextBox 45"/>
          <p:cNvSpPr txBox="1"/>
          <p:nvPr/>
        </p:nvSpPr>
        <p:spPr>
          <a:xfrm>
            <a:off x="7092280" y="3879416"/>
            <a:ext cx="667170" cy="307777"/>
          </a:xfrm>
          <a:prstGeom prst="rect">
            <a:avLst/>
          </a:prstGeom>
          <a:noFill/>
        </p:spPr>
        <p:txBody>
          <a:bodyPr wrap="none" rtlCol="0">
            <a:spAutoFit/>
          </a:bodyPr>
          <a:lstStyle/>
          <a:p>
            <a:r>
              <a:rPr lang="en-GB" sz="1400" b="1" dirty="0" smtClean="0">
                <a:solidFill>
                  <a:srgbClr val="FF0000"/>
                </a:solidFill>
                <a:latin typeface="Tahoma" pitchFamily="34" charset="0"/>
                <a:ea typeface="Tahoma" pitchFamily="34" charset="0"/>
                <a:cs typeface="Tahoma" pitchFamily="34" charset="0"/>
              </a:rPr>
              <a:t>COST</a:t>
            </a:r>
            <a:endParaRPr lang="en-GB" sz="1400" b="1" dirty="0">
              <a:solidFill>
                <a:srgbClr val="FF0000"/>
              </a:solidFill>
              <a:latin typeface="Tahoma" pitchFamily="34" charset="0"/>
              <a:ea typeface="Tahoma" pitchFamily="34" charset="0"/>
              <a:cs typeface="Tahoma" pitchFamily="34" charset="0"/>
            </a:endParaRPr>
          </a:p>
        </p:txBody>
      </p:sp>
      <p:sp>
        <p:nvSpPr>
          <p:cNvPr id="47" name="TextBox 46"/>
          <p:cNvSpPr txBox="1"/>
          <p:nvPr/>
        </p:nvSpPr>
        <p:spPr>
          <a:xfrm>
            <a:off x="179512" y="5391584"/>
            <a:ext cx="1590500" cy="307777"/>
          </a:xfrm>
          <a:prstGeom prst="rect">
            <a:avLst/>
          </a:prstGeom>
          <a:noFill/>
        </p:spPr>
        <p:txBody>
          <a:bodyPr wrap="none" rtlCol="0">
            <a:spAutoFit/>
          </a:bodyPr>
          <a:lstStyle/>
          <a:p>
            <a:r>
              <a:rPr lang="en-GB" sz="1400" b="1" dirty="0" smtClean="0">
                <a:solidFill>
                  <a:srgbClr val="FFC000"/>
                </a:solidFill>
                <a:latin typeface="Tahoma" pitchFamily="34" charset="0"/>
                <a:ea typeface="Tahoma" pitchFamily="34" charset="0"/>
                <a:cs typeface="Tahoma" pitchFamily="34" charset="0"/>
              </a:rPr>
              <a:t>PRIMARY</a:t>
            </a:r>
            <a:r>
              <a:rPr lang="en-GB" sz="1400" b="1" dirty="0" smtClean="0">
                <a:solidFill>
                  <a:srgbClr val="002060"/>
                </a:solidFill>
                <a:latin typeface="Tahoma" pitchFamily="34" charset="0"/>
                <a:ea typeface="Tahoma" pitchFamily="34" charset="0"/>
                <a:cs typeface="Tahoma" pitchFamily="34" charset="0"/>
              </a:rPr>
              <a:t> </a:t>
            </a:r>
            <a:r>
              <a:rPr lang="en-GB" sz="1400" b="1" dirty="0" smtClean="0">
                <a:solidFill>
                  <a:srgbClr val="FFC000"/>
                </a:solidFill>
                <a:latin typeface="Tahoma" pitchFamily="34" charset="0"/>
                <a:ea typeface="Tahoma" pitchFamily="34" charset="0"/>
                <a:cs typeface="Tahoma" pitchFamily="34" charset="0"/>
              </a:rPr>
              <a:t>CARE</a:t>
            </a:r>
            <a:endParaRPr lang="en-GB" sz="1400" b="1" dirty="0">
              <a:solidFill>
                <a:srgbClr val="FFC000"/>
              </a:solidFill>
              <a:latin typeface="Tahoma" pitchFamily="34" charset="0"/>
              <a:ea typeface="Tahoma" pitchFamily="34" charset="0"/>
              <a:cs typeface="Tahoma" pitchFamily="34" charset="0"/>
            </a:endParaRPr>
          </a:p>
        </p:txBody>
      </p:sp>
      <p:sp>
        <p:nvSpPr>
          <p:cNvPr id="48" name="TextBox 47"/>
          <p:cNvSpPr txBox="1"/>
          <p:nvPr/>
        </p:nvSpPr>
        <p:spPr>
          <a:xfrm>
            <a:off x="7252135" y="5247568"/>
            <a:ext cx="1915909" cy="307777"/>
          </a:xfrm>
          <a:prstGeom prst="rect">
            <a:avLst/>
          </a:prstGeom>
          <a:noFill/>
        </p:spPr>
        <p:txBody>
          <a:bodyPr wrap="none" rtlCol="0">
            <a:spAutoFit/>
          </a:bodyPr>
          <a:lstStyle/>
          <a:p>
            <a:r>
              <a:rPr lang="en-GB" sz="1400" b="1" dirty="0" smtClean="0">
                <a:solidFill>
                  <a:srgbClr val="92D050"/>
                </a:solidFill>
                <a:latin typeface="Tahoma" pitchFamily="34" charset="0"/>
                <a:ea typeface="Tahoma" pitchFamily="34" charset="0"/>
                <a:cs typeface="Tahoma" pitchFamily="34" charset="0"/>
              </a:rPr>
              <a:t>PATIENT-CENTRED</a:t>
            </a:r>
            <a:endParaRPr lang="en-GB" sz="1400" b="1" dirty="0">
              <a:solidFill>
                <a:srgbClr val="92D050"/>
              </a:solidFill>
              <a:latin typeface="Tahoma" pitchFamily="34" charset="0"/>
              <a:ea typeface="Tahoma" pitchFamily="34" charset="0"/>
              <a:cs typeface="Tahoma" pitchFamily="34" charset="0"/>
            </a:endParaRPr>
          </a:p>
        </p:txBody>
      </p:sp>
      <p:sp>
        <p:nvSpPr>
          <p:cNvPr id="49" name="Rounded Rectangle 48"/>
          <p:cNvSpPr/>
          <p:nvPr/>
        </p:nvSpPr>
        <p:spPr>
          <a:xfrm>
            <a:off x="95219" y="4184166"/>
            <a:ext cx="2000264" cy="67359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latin typeface="Tahoma" pitchFamily="34" charset="0"/>
              <a:ea typeface="Tahoma" pitchFamily="34" charset="0"/>
              <a:cs typeface="Tahoma" pitchFamily="34" charset="0"/>
            </a:endParaRPr>
          </a:p>
        </p:txBody>
      </p:sp>
      <p:sp>
        <p:nvSpPr>
          <p:cNvPr id="52" name="TextBox 51"/>
          <p:cNvSpPr txBox="1"/>
          <p:nvPr/>
        </p:nvSpPr>
        <p:spPr>
          <a:xfrm>
            <a:off x="95219" y="4180779"/>
            <a:ext cx="2000264" cy="733534"/>
          </a:xfrm>
          <a:prstGeom prst="rect">
            <a:avLst/>
          </a:prstGeom>
          <a:noFill/>
        </p:spPr>
        <p:txBody>
          <a:bodyPr wrap="square" rtlCol="0">
            <a:spAutoFit/>
          </a:bodyPr>
          <a:lstStyle/>
          <a:p>
            <a:pPr algn="ctr">
              <a:lnSpc>
                <a:spcPts val="1000"/>
              </a:lnSpc>
            </a:pPr>
            <a:r>
              <a:rPr lang="en-GB" sz="1050" dirty="0" smtClean="0">
                <a:solidFill>
                  <a:srgbClr val="002060"/>
                </a:solidFill>
                <a:latin typeface="Tahoma" pitchFamily="34" charset="0"/>
                <a:ea typeface="Tahoma" pitchFamily="34" charset="0"/>
                <a:cs typeface="Tahoma" pitchFamily="34" charset="0"/>
              </a:rPr>
              <a:t>Patients with chronic disease have longer length of stay - 9.9 days compared with all hospitalised patients - 8.1 days</a:t>
            </a:r>
          </a:p>
        </p:txBody>
      </p:sp>
      <p:sp>
        <p:nvSpPr>
          <p:cNvPr id="53" name="Rounded Rectangle 52"/>
          <p:cNvSpPr/>
          <p:nvPr/>
        </p:nvSpPr>
        <p:spPr>
          <a:xfrm>
            <a:off x="2190733" y="4184166"/>
            <a:ext cx="2095515" cy="67359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latin typeface="Tahoma" pitchFamily="34" charset="0"/>
              <a:ea typeface="Tahoma" pitchFamily="34" charset="0"/>
              <a:cs typeface="Tahoma" pitchFamily="34" charset="0"/>
            </a:endParaRPr>
          </a:p>
        </p:txBody>
      </p:sp>
      <p:sp>
        <p:nvSpPr>
          <p:cNvPr id="54" name="TextBox 53"/>
          <p:cNvSpPr txBox="1"/>
          <p:nvPr/>
        </p:nvSpPr>
        <p:spPr>
          <a:xfrm>
            <a:off x="2190733" y="4180779"/>
            <a:ext cx="2095515" cy="605294"/>
          </a:xfrm>
          <a:prstGeom prst="rect">
            <a:avLst/>
          </a:prstGeom>
          <a:noFill/>
        </p:spPr>
        <p:txBody>
          <a:bodyPr wrap="square" rtlCol="0">
            <a:spAutoFit/>
          </a:bodyPr>
          <a:lstStyle/>
          <a:p>
            <a:pPr algn="ctr">
              <a:lnSpc>
                <a:spcPts val="1000"/>
              </a:lnSpc>
            </a:pPr>
            <a:r>
              <a:rPr lang="en-GB" sz="1050" dirty="0" smtClean="0">
                <a:solidFill>
                  <a:srgbClr val="002060"/>
                </a:solidFill>
                <a:latin typeface="Tahoma" pitchFamily="34" charset="0"/>
                <a:ea typeface="Tahoma" pitchFamily="34" charset="0"/>
                <a:cs typeface="Tahoma" pitchFamily="34" charset="0"/>
              </a:rPr>
              <a:t>Chronic Disease results in higher readmission rates to hospital – 23% compared with 19% for all medical conditions</a:t>
            </a:r>
          </a:p>
        </p:txBody>
      </p:sp>
      <p:sp>
        <p:nvSpPr>
          <p:cNvPr id="55" name="Rounded Rectangle 54"/>
          <p:cNvSpPr/>
          <p:nvPr/>
        </p:nvSpPr>
        <p:spPr>
          <a:xfrm>
            <a:off x="6858016" y="4187556"/>
            <a:ext cx="2000264" cy="589364"/>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latin typeface="Tahoma" pitchFamily="34" charset="0"/>
              <a:ea typeface="Tahoma" pitchFamily="34" charset="0"/>
              <a:cs typeface="Tahoma" pitchFamily="34" charset="0"/>
            </a:endParaRPr>
          </a:p>
        </p:txBody>
      </p:sp>
      <p:sp>
        <p:nvSpPr>
          <p:cNvPr id="56" name="TextBox 55"/>
          <p:cNvSpPr txBox="1"/>
          <p:nvPr/>
        </p:nvSpPr>
        <p:spPr>
          <a:xfrm>
            <a:off x="6858016" y="4184166"/>
            <a:ext cx="2000264" cy="477054"/>
          </a:xfrm>
          <a:prstGeom prst="rect">
            <a:avLst/>
          </a:prstGeom>
          <a:noFill/>
        </p:spPr>
        <p:txBody>
          <a:bodyPr wrap="square" rtlCol="0">
            <a:spAutoFit/>
          </a:bodyPr>
          <a:lstStyle/>
          <a:p>
            <a:pPr algn="ctr">
              <a:lnSpc>
                <a:spcPts val="1000"/>
              </a:lnSpc>
            </a:pPr>
            <a:r>
              <a:rPr lang="en-GB" sz="1050" dirty="0" smtClean="0">
                <a:solidFill>
                  <a:srgbClr val="002060"/>
                </a:solidFill>
                <a:latin typeface="Tahoma" pitchFamily="34" charset="0"/>
                <a:ea typeface="Tahoma" pitchFamily="34" charset="0"/>
                <a:cs typeface="Tahoma" pitchFamily="34" charset="0"/>
              </a:rPr>
              <a:t>75% ALL of healthcare expenditure is allocated to the treatment of chronic diseases</a:t>
            </a:r>
          </a:p>
        </p:txBody>
      </p:sp>
      <p:sp>
        <p:nvSpPr>
          <p:cNvPr id="57" name="Rounded Rectangle 56"/>
          <p:cNvSpPr/>
          <p:nvPr/>
        </p:nvSpPr>
        <p:spPr>
          <a:xfrm>
            <a:off x="4667251" y="3544614"/>
            <a:ext cx="2095515" cy="746711"/>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latin typeface="Tahoma" pitchFamily="34" charset="0"/>
              <a:ea typeface="Tahoma" pitchFamily="34" charset="0"/>
              <a:cs typeface="Tahoma" pitchFamily="34" charset="0"/>
            </a:endParaRPr>
          </a:p>
        </p:txBody>
      </p:sp>
      <p:sp>
        <p:nvSpPr>
          <p:cNvPr id="58" name="TextBox 57"/>
          <p:cNvSpPr txBox="1"/>
          <p:nvPr/>
        </p:nvSpPr>
        <p:spPr>
          <a:xfrm>
            <a:off x="4644008" y="3591384"/>
            <a:ext cx="2095515" cy="605294"/>
          </a:xfrm>
          <a:prstGeom prst="rect">
            <a:avLst/>
          </a:prstGeom>
          <a:noFill/>
        </p:spPr>
        <p:txBody>
          <a:bodyPr wrap="square" rtlCol="0">
            <a:spAutoFit/>
          </a:bodyPr>
          <a:lstStyle/>
          <a:p>
            <a:pPr algn="ctr">
              <a:lnSpc>
                <a:spcPts val="1000"/>
              </a:lnSpc>
            </a:pPr>
            <a:r>
              <a:rPr lang="en-GB" sz="1050" dirty="0" smtClean="0">
                <a:solidFill>
                  <a:srgbClr val="002060"/>
                </a:solidFill>
                <a:latin typeface="Tahoma" pitchFamily="34" charset="0"/>
                <a:ea typeface="Tahoma" pitchFamily="34" charset="0"/>
                <a:cs typeface="Tahoma" pitchFamily="34" charset="0"/>
              </a:rPr>
              <a:t>€1.68 billion (55%) of the acute hospital budget  in 2011 was spent on care of patients with chronic disease</a:t>
            </a:r>
          </a:p>
        </p:txBody>
      </p:sp>
      <p:sp>
        <p:nvSpPr>
          <p:cNvPr id="59" name="Rounded Rectangle 58"/>
          <p:cNvSpPr/>
          <p:nvPr/>
        </p:nvSpPr>
        <p:spPr>
          <a:xfrm>
            <a:off x="4932040" y="4815520"/>
            <a:ext cx="2095515" cy="746711"/>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latin typeface="Tahoma" pitchFamily="34" charset="0"/>
              <a:ea typeface="Tahoma" pitchFamily="34" charset="0"/>
              <a:cs typeface="Tahoma" pitchFamily="34" charset="0"/>
            </a:endParaRPr>
          </a:p>
        </p:txBody>
      </p:sp>
      <p:sp>
        <p:nvSpPr>
          <p:cNvPr id="60" name="TextBox 59"/>
          <p:cNvSpPr txBox="1"/>
          <p:nvPr/>
        </p:nvSpPr>
        <p:spPr>
          <a:xfrm>
            <a:off x="5004048" y="4815520"/>
            <a:ext cx="2095515" cy="733534"/>
          </a:xfrm>
          <a:prstGeom prst="rect">
            <a:avLst/>
          </a:prstGeom>
          <a:noFill/>
        </p:spPr>
        <p:txBody>
          <a:bodyPr wrap="square" rtlCol="0">
            <a:spAutoFit/>
          </a:bodyPr>
          <a:lstStyle/>
          <a:p>
            <a:pPr algn="ctr">
              <a:lnSpc>
                <a:spcPts val="1000"/>
              </a:lnSpc>
            </a:pPr>
            <a:r>
              <a:rPr lang="en-GB" sz="1050" dirty="0" smtClean="0">
                <a:solidFill>
                  <a:srgbClr val="002060"/>
                </a:solidFill>
                <a:latin typeface="Tahoma" pitchFamily="34" charset="0"/>
                <a:ea typeface="Tahoma" pitchFamily="34" charset="0"/>
                <a:cs typeface="Tahoma" pitchFamily="34" charset="0"/>
              </a:rPr>
              <a:t>55% of patients say: “there are good things in our healthcare system but changes are needed to make chronic disease management better”</a:t>
            </a:r>
          </a:p>
        </p:txBody>
      </p:sp>
      <p:sp>
        <p:nvSpPr>
          <p:cNvPr id="61" name="Rounded Rectangle 60"/>
          <p:cNvSpPr/>
          <p:nvPr/>
        </p:nvSpPr>
        <p:spPr>
          <a:xfrm>
            <a:off x="5524507" y="5577209"/>
            <a:ext cx="2095515" cy="857256"/>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latin typeface="Tahoma" pitchFamily="34" charset="0"/>
              <a:ea typeface="Tahoma" pitchFamily="34" charset="0"/>
              <a:cs typeface="Tahoma" pitchFamily="34" charset="0"/>
            </a:endParaRPr>
          </a:p>
        </p:txBody>
      </p:sp>
      <p:sp>
        <p:nvSpPr>
          <p:cNvPr id="63" name="TextBox 62"/>
          <p:cNvSpPr txBox="1"/>
          <p:nvPr/>
        </p:nvSpPr>
        <p:spPr>
          <a:xfrm>
            <a:off x="5524507" y="5577208"/>
            <a:ext cx="2095515" cy="900246"/>
          </a:xfrm>
          <a:prstGeom prst="rect">
            <a:avLst/>
          </a:prstGeom>
          <a:noFill/>
        </p:spPr>
        <p:txBody>
          <a:bodyPr wrap="square" rtlCol="0">
            <a:spAutoFit/>
          </a:bodyPr>
          <a:lstStyle/>
          <a:p>
            <a:pPr algn="ctr">
              <a:lnSpc>
                <a:spcPts val="900"/>
              </a:lnSpc>
            </a:pPr>
            <a:r>
              <a:rPr lang="en-GB" sz="1050" dirty="0" smtClean="0">
                <a:solidFill>
                  <a:srgbClr val="002060"/>
                </a:solidFill>
                <a:latin typeface="Tahoma" pitchFamily="34" charset="0"/>
                <a:ea typeface="Tahoma" pitchFamily="34" charset="0"/>
                <a:cs typeface="Tahoma" pitchFamily="34" charset="0"/>
              </a:rPr>
              <a:t>“It is important for me to have good personal knowledge of my condition and that there should be good communication between hospital teams and GPs in the overall management of my care”</a:t>
            </a:r>
          </a:p>
        </p:txBody>
      </p:sp>
      <p:sp>
        <p:nvSpPr>
          <p:cNvPr id="64" name="Rounded Rectangle 63"/>
          <p:cNvSpPr/>
          <p:nvPr/>
        </p:nvSpPr>
        <p:spPr>
          <a:xfrm>
            <a:off x="1047725" y="5684365"/>
            <a:ext cx="2095515" cy="5893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latin typeface="Tahoma" pitchFamily="34" charset="0"/>
              <a:ea typeface="Tahoma" pitchFamily="34" charset="0"/>
              <a:cs typeface="Tahoma" pitchFamily="34" charset="0"/>
            </a:endParaRPr>
          </a:p>
        </p:txBody>
      </p:sp>
      <p:sp>
        <p:nvSpPr>
          <p:cNvPr id="65" name="TextBox 64"/>
          <p:cNvSpPr txBox="1"/>
          <p:nvPr/>
        </p:nvSpPr>
        <p:spPr>
          <a:xfrm>
            <a:off x="1043608" y="5751624"/>
            <a:ext cx="2095515" cy="477054"/>
          </a:xfrm>
          <a:prstGeom prst="rect">
            <a:avLst/>
          </a:prstGeom>
          <a:noFill/>
        </p:spPr>
        <p:txBody>
          <a:bodyPr wrap="square" rtlCol="0">
            <a:spAutoFit/>
          </a:bodyPr>
          <a:lstStyle/>
          <a:p>
            <a:pPr algn="ctr">
              <a:lnSpc>
                <a:spcPts val="1000"/>
              </a:lnSpc>
            </a:pPr>
            <a:r>
              <a:rPr lang="en-GB" sz="1050" dirty="0" smtClean="0">
                <a:solidFill>
                  <a:srgbClr val="002060"/>
                </a:solidFill>
                <a:latin typeface="Tahoma" pitchFamily="34" charset="0"/>
                <a:ea typeface="Tahoma" pitchFamily="34" charset="0"/>
                <a:cs typeface="Tahoma" pitchFamily="34" charset="0"/>
              </a:rPr>
              <a:t>Chronic disease accounts for approximately 80% of GP consultations</a:t>
            </a:r>
          </a:p>
        </p:txBody>
      </p:sp>
      <p:sp>
        <p:nvSpPr>
          <p:cNvPr id="66" name="Bent Arrow 65"/>
          <p:cNvSpPr/>
          <p:nvPr/>
        </p:nvSpPr>
        <p:spPr>
          <a:xfrm rot="5400000">
            <a:off x="3130739" y="5904038"/>
            <a:ext cx="596507" cy="571504"/>
          </a:xfrm>
          <a:prstGeom prst="bentArrow">
            <a:avLst>
              <a:gd name="adj1" fmla="val 25000"/>
              <a:gd name="adj2" fmla="val 18962"/>
              <a:gd name="adj3" fmla="val 25000"/>
              <a:gd name="adj4" fmla="val 4375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latin typeface="Tahoma" pitchFamily="34" charset="0"/>
              <a:ea typeface="Tahoma" pitchFamily="34" charset="0"/>
              <a:cs typeface="Tahoma" pitchFamily="34" charset="0"/>
            </a:endParaRPr>
          </a:p>
        </p:txBody>
      </p:sp>
      <p:sp>
        <p:nvSpPr>
          <p:cNvPr id="67" name="Bent Arrow 66"/>
          <p:cNvSpPr/>
          <p:nvPr/>
        </p:nvSpPr>
        <p:spPr>
          <a:xfrm rot="16200000" flipH="1">
            <a:off x="3697454" y="4969987"/>
            <a:ext cx="2464613" cy="571504"/>
          </a:xfrm>
          <a:prstGeom prst="bentArrow">
            <a:avLst>
              <a:gd name="adj1" fmla="val 25000"/>
              <a:gd name="adj2" fmla="val 26013"/>
              <a:gd name="adj3" fmla="val 25000"/>
              <a:gd name="adj4" fmla="val 43750"/>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latin typeface="Tahoma" pitchFamily="34" charset="0"/>
              <a:ea typeface="Tahoma" pitchFamily="34" charset="0"/>
              <a:cs typeface="Tahoma" pitchFamily="34" charset="0"/>
            </a:endParaRPr>
          </a:p>
        </p:txBody>
      </p:sp>
      <p:sp>
        <p:nvSpPr>
          <p:cNvPr id="68" name="Bent Arrow 67"/>
          <p:cNvSpPr/>
          <p:nvPr/>
        </p:nvSpPr>
        <p:spPr>
          <a:xfrm rot="16200000" flipH="1">
            <a:off x="4980084" y="5914005"/>
            <a:ext cx="602154" cy="571504"/>
          </a:xfrm>
          <a:prstGeom prst="bentArrow">
            <a:avLst>
              <a:gd name="adj1" fmla="val 25000"/>
              <a:gd name="adj2" fmla="val 25000"/>
              <a:gd name="adj3" fmla="val 25000"/>
              <a:gd name="adj4" fmla="val 4375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2060"/>
              </a:solidFill>
              <a:latin typeface="Tahoma" pitchFamily="34" charset="0"/>
              <a:ea typeface="Tahoma" pitchFamily="34" charset="0"/>
              <a:cs typeface="Tahoma" pitchFamily="34" charset="0"/>
            </a:endParaRPr>
          </a:p>
        </p:txBody>
      </p:sp>
      <p:sp>
        <p:nvSpPr>
          <p:cNvPr id="69" name="Title 1"/>
          <p:cNvSpPr txBox="1">
            <a:spLocks/>
          </p:cNvSpPr>
          <p:nvPr/>
        </p:nvSpPr>
        <p:spPr>
          <a:xfrm>
            <a:off x="2915816" y="188640"/>
            <a:ext cx="6043626" cy="782960"/>
          </a:xfrm>
          <a:prstGeom prst="rect">
            <a:avLst/>
          </a:prstGeom>
        </p:spPr>
        <p:txBody>
          <a:bodyPr vert="horz" lIns="91440" tIns="45720" rIns="91440" bIns="45720" rtlCol="0" anchor="ctr">
            <a:noAutofit/>
          </a:bodyPr>
          <a:lstStyle/>
          <a:p>
            <a:pPr>
              <a:lnSpc>
                <a:spcPts val="3500"/>
              </a:lnSpc>
              <a:spcBef>
                <a:spcPct val="0"/>
              </a:spcBef>
              <a:defRPr/>
            </a:pPr>
            <a:r>
              <a:rPr lang="en-IE" sz="3200" dirty="0" smtClean="0">
                <a:solidFill>
                  <a:schemeClr val="tx1">
                    <a:lumMod val="65000"/>
                    <a:lumOff val="35000"/>
                  </a:schemeClr>
                </a:solidFill>
                <a:latin typeface="+mj-lt"/>
                <a:ea typeface="+mj-ea"/>
                <a:cs typeface="+mj-cs"/>
              </a:rPr>
              <a:t>ICP for Prevention &amp; Management of </a:t>
            </a:r>
            <a:r>
              <a:rPr lang="en-IE" sz="3200" b="1" dirty="0" smtClean="0">
                <a:solidFill>
                  <a:schemeClr val="tx1">
                    <a:lumMod val="65000"/>
                    <a:lumOff val="35000"/>
                  </a:schemeClr>
                </a:solidFill>
                <a:latin typeface="+mj-lt"/>
                <a:ea typeface="+mj-ea"/>
                <a:cs typeface="+mj-cs"/>
              </a:rPr>
              <a:t>Chronic Disease</a:t>
            </a:r>
            <a:r>
              <a:rPr lang="en-IE" sz="3200" dirty="0" smtClean="0">
                <a:solidFill>
                  <a:schemeClr val="tx1">
                    <a:lumMod val="65000"/>
                    <a:lumOff val="35000"/>
                  </a:schemeClr>
                </a:solidFill>
                <a:latin typeface="+mj-lt"/>
                <a:ea typeface="+mj-ea"/>
                <a:cs typeface="+mj-cs"/>
              </a:rPr>
              <a:t>: Overview </a:t>
            </a:r>
            <a:endParaRPr lang="en-IE" sz="3200" dirty="0">
              <a:solidFill>
                <a:schemeClr val="tx1">
                  <a:lumMod val="65000"/>
                  <a:lumOff val="35000"/>
                </a:schemeClr>
              </a:solidFill>
              <a:latin typeface="+mj-lt"/>
              <a:ea typeface="+mj-ea"/>
              <a:cs typeface="+mj-cs"/>
            </a:endParaRPr>
          </a:p>
        </p:txBody>
      </p:sp>
    </p:spTree>
    <p:extLst>
      <p:ext uri="{BB962C8B-B14F-4D97-AF65-F5344CB8AC3E}">
        <p14:creationId xmlns:p14="http://schemas.microsoft.com/office/powerpoint/2010/main" xmlns="" val="4244745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P colours (line) - latest - august 20th 2015.gi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93659"/>
            <a:ext cx="9144000" cy="435077"/>
          </a:xfrm>
          <a:prstGeom prst="rect">
            <a:avLst/>
          </a:prstGeom>
        </p:spPr>
      </p:pic>
      <p:pic>
        <p:nvPicPr>
          <p:cNvPr id="37" name="Picture 6" descr="Q:\USERS\CARCULLEN\National Comms\2014\Aines office\logo\Clinical Strategy and Programmes Division logo.jpg"/>
          <p:cNvPicPr>
            <a:picLocks noChangeAspect="1" noChangeArrowheads="1"/>
          </p:cNvPicPr>
          <p:nvPr/>
        </p:nvPicPr>
        <p:blipFill>
          <a:blip r:embed="rId4" cstate="print"/>
          <a:srcRect/>
          <a:stretch>
            <a:fillRect/>
          </a:stretch>
        </p:blipFill>
        <p:spPr bwMode="auto">
          <a:xfrm>
            <a:off x="7646330" y="6237312"/>
            <a:ext cx="1497669" cy="620688"/>
          </a:xfrm>
          <a:prstGeom prst="rect">
            <a:avLst/>
          </a:prstGeom>
          <a:noFill/>
          <a:ln w="9525">
            <a:noFill/>
            <a:miter lim="800000"/>
            <a:headEnd/>
            <a:tailEnd/>
          </a:ln>
        </p:spPr>
      </p:pic>
      <p:pic>
        <p:nvPicPr>
          <p:cNvPr id="38" name="Picture 37" descr="NICP Visual Identity.png"/>
          <p:cNvPicPr>
            <a:picLocks noChangeAspect="1"/>
          </p:cNvPicPr>
          <p:nvPr/>
        </p:nvPicPr>
        <p:blipFill>
          <a:blip r:embed="rId5" cstate="print"/>
          <a:stretch>
            <a:fillRect/>
          </a:stretch>
        </p:blipFill>
        <p:spPr>
          <a:xfrm>
            <a:off x="142844" y="-24"/>
            <a:ext cx="2647378" cy="1140859"/>
          </a:xfrm>
          <a:prstGeom prst="rect">
            <a:avLst/>
          </a:prstGeom>
        </p:spPr>
      </p:pic>
      <p:sp>
        <p:nvSpPr>
          <p:cNvPr id="29" name="Title 1"/>
          <p:cNvSpPr txBox="1">
            <a:spLocks/>
          </p:cNvSpPr>
          <p:nvPr/>
        </p:nvSpPr>
        <p:spPr>
          <a:xfrm>
            <a:off x="357158" y="1357298"/>
            <a:ext cx="8501122" cy="1143000"/>
          </a:xfrm>
          <a:prstGeom prst="rect">
            <a:avLst/>
          </a:prstGeom>
        </p:spPr>
        <p:txBody>
          <a:bodyPr vert="horz" lIns="91440" tIns="45720" rIns="91440" bIns="45720" rtlCol="0" anchor="t" anchorCtr="0">
            <a:normAutofit/>
          </a:bodyPr>
          <a:lstStyle/>
          <a:p>
            <a:pPr>
              <a:lnSpc>
                <a:spcPct val="90000"/>
              </a:lnSpc>
              <a:spcBef>
                <a:spcPct val="0"/>
              </a:spcBef>
              <a:defRPr/>
            </a:pPr>
            <a:r>
              <a:rPr lang="en-IE" sz="2600" dirty="0" smtClean="0">
                <a:solidFill>
                  <a:schemeClr val="bg1">
                    <a:lumMod val="50000"/>
                  </a:schemeClr>
                </a:solidFill>
                <a:latin typeface="+mj-lt"/>
                <a:ea typeface="+mj-ea"/>
                <a:cs typeface="+mj-cs"/>
              </a:rPr>
              <a:t>Systematic Literature Review</a:t>
            </a:r>
            <a:endParaRPr kumimoji="0" lang="en-IE" sz="3600" b="0" i="0" u="none" strike="noStrike" kern="1200" cap="small" spc="0" normalizeH="0" noProof="0" dirty="0">
              <a:ln>
                <a:noFill/>
              </a:ln>
              <a:solidFill>
                <a:schemeClr val="tx1">
                  <a:lumMod val="65000"/>
                  <a:lumOff val="35000"/>
                </a:schemeClr>
              </a:solidFill>
              <a:effectLst/>
              <a:uLnTx/>
              <a:uFillTx/>
              <a:latin typeface="+mj-lt"/>
              <a:ea typeface="+mj-ea"/>
              <a:cs typeface="+mj-cs"/>
            </a:endParaRPr>
          </a:p>
        </p:txBody>
      </p:sp>
      <p:sp>
        <p:nvSpPr>
          <p:cNvPr id="20" name="Title 1"/>
          <p:cNvSpPr txBox="1">
            <a:spLocks/>
          </p:cNvSpPr>
          <p:nvPr/>
        </p:nvSpPr>
        <p:spPr>
          <a:xfrm>
            <a:off x="2915816" y="188640"/>
            <a:ext cx="6043626" cy="782960"/>
          </a:xfrm>
          <a:prstGeom prst="rect">
            <a:avLst/>
          </a:prstGeom>
        </p:spPr>
        <p:txBody>
          <a:bodyPr vert="horz" lIns="91440" tIns="45720" rIns="91440" bIns="45720" rtlCol="0" anchor="ctr">
            <a:noAutofit/>
          </a:bodyPr>
          <a:lstStyle/>
          <a:p>
            <a:pPr>
              <a:lnSpc>
                <a:spcPts val="3500"/>
              </a:lnSpc>
              <a:spcBef>
                <a:spcPct val="0"/>
              </a:spcBef>
              <a:defRPr/>
            </a:pPr>
            <a:r>
              <a:rPr lang="en-IE" sz="3200" dirty="0" smtClean="0">
                <a:solidFill>
                  <a:schemeClr val="tx1">
                    <a:lumMod val="65000"/>
                    <a:lumOff val="35000"/>
                  </a:schemeClr>
                </a:solidFill>
                <a:latin typeface="+mj-lt"/>
                <a:ea typeface="+mj-ea"/>
                <a:cs typeface="+mj-cs"/>
              </a:rPr>
              <a:t>ICP for Prevention &amp; Management of </a:t>
            </a:r>
            <a:r>
              <a:rPr lang="en-IE" sz="3200" b="1" dirty="0" smtClean="0">
                <a:solidFill>
                  <a:schemeClr val="tx1">
                    <a:lumMod val="65000"/>
                    <a:lumOff val="35000"/>
                  </a:schemeClr>
                </a:solidFill>
                <a:latin typeface="+mj-lt"/>
                <a:ea typeface="+mj-ea"/>
                <a:cs typeface="+mj-cs"/>
              </a:rPr>
              <a:t>Chronic Disease</a:t>
            </a:r>
            <a:r>
              <a:rPr lang="en-IE" sz="3200" dirty="0" smtClean="0">
                <a:solidFill>
                  <a:schemeClr val="tx1">
                    <a:lumMod val="65000"/>
                    <a:lumOff val="35000"/>
                  </a:schemeClr>
                </a:solidFill>
                <a:latin typeface="+mj-lt"/>
                <a:ea typeface="+mj-ea"/>
                <a:cs typeface="+mj-cs"/>
              </a:rPr>
              <a:t>: Overview </a:t>
            </a:r>
            <a:endParaRPr lang="en-IE" sz="3200" dirty="0">
              <a:solidFill>
                <a:schemeClr val="tx1">
                  <a:lumMod val="65000"/>
                  <a:lumOff val="35000"/>
                </a:schemeClr>
              </a:solidFill>
              <a:latin typeface="+mj-lt"/>
              <a:ea typeface="+mj-ea"/>
              <a:cs typeface="+mj-cs"/>
            </a:endParaRPr>
          </a:p>
        </p:txBody>
      </p:sp>
      <p:sp>
        <p:nvSpPr>
          <p:cNvPr id="21" name="Content Placeholder 2"/>
          <p:cNvSpPr>
            <a:spLocks noGrp="1"/>
          </p:cNvSpPr>
          <p:nvPr>
            <p:ph idx="1"/>
          </p:nvPr>
        </p:nvSpPr>
        <p:spPr>
          <a:xfrm>
            <a:off x="467544" y="1785926"/>
            <a:ext cx="8229600" cy="1143008"/>
          </a:xfrm>
        </p:spPr>
        <p:txBody>
          <a:bodyPr>
            <a:noAutofit/>
          </a:bodyPr>
          <a:lstStyle/>
          <a:p>
            <a:pPr marL="0" lvl="0" indent="0">
              <a:lnSpc>
                <a:spcPts val="2000"/>
              </a:lnSpc>
              <a:buNone/>
            </a:pPr>
            <a:r>
              <a:rPr lang="en-GB" sz="2000" dirty="0" smtClean="0">
                <a:solidFill>
                  <a:schemeClr val="bg1">
                    <a:lumMod val="50000"/>
                  </a:schemeClr>
                </a:solidFill>
                <a:latin typeface="+mj-lt"/>
                <a:ea typeface="+mj-ea"/>
                <a:cs typeface="+mj-cs"/>
              </a:rPr>
              <a:t>A clinical and economic systematic literature review was completed by University College Cork to support the Programme to provide a sound research basis for decision making. This review has made 5 health service recommendations:</a:t>
            </a:r>
          </a:p>
        </p:txBody>
      </p:sp>
      <p:graphicFrame>
        <p:nvGraphicFramePr>
          <p:cNvPr id="8" name="Diagram 7"/>
          <p:cNvGraphicFramePr/>
          <p:nvPr/>
        </p:nvGraphicFramePr>
        <p:xfrm>
          <a:off x="433042" y="2857496"/>
          <a:ext cx="8282361" cy="407193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 xmlns:p14="http://schemas.microsoft.com/office/powerpoint/2010/main" val="26925411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P colours (line) - latest - august 20th 2015.gi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93659"/>
            <a:ext cx="9144000" cy="435077"/>
          </a:xfrm>
          <a:prstGeom prst="rect">
            <a:avLst/>
          </a:prstGeom>
        </p:spPr>
      </p:pic>
      <p:pic>
        <p:nvPicPr>
          <p:cNvPr id="37" name="Picture 6" descr="Q:\USERS\CARCULLEN\National Comms\2014\Aines office\logo\Clinical Strategy and Programmes Division logo.jpg"/>
          <p:cNvPicPr>
            <a:picLocks noChangeAspect="1" noChangeArrowheads="1"/>
          </p:cNvPicPr>
          <p:nvPr/>
        </p:nvPicPr>
        <p:blipFill>
          <a:blip r:embed="rId4" cstate="print"/>
          <a:srcRect/>
          <a:stretch>
            <a:fillRect/>
          </a:stretch>
        </p:blipFill>
        <p:spPr bwMode="auto">
          <a:xfrm>
            <a:off x="7646330" y="6237312"/>
            <a:ext cx="1497669" cy="620688"/>
          </a:xfrm>
          <a:prstGeom prst="rect">
            <a:avLst/>
          </a:prstGeom>
          <a:noFill/>
          <a:ln w="9525">
            <a:noFill/>
            <a:miter lim="800000"/>
            <a:headEnd/>
            <a:tailEnd/>
          </a:ln>
        </p:spPr>
      </p:pic>
      <p:pic>
        <p:nvPicPr>
          <p:cNvPr id="38" name="Picture 37" descr="NICP Visual Identity.png"/>
          <p:cNvPicPr>
            <a:picLocks noChangeAspect="1"/>
          </p:cNvPicPr>
          <p:nvPr/>
        </p:nvPicPr>
        <p:blipFill>
          <a:blip r:embed="rId5" cstate="print"/>
          <a:stretch>
            <a:fillRect/>
          </a:stretch>
        </p:blipFill>
        <p:spPr>
          <a:xfrm>
            <a:off x="142844" y="-24"/>
            <a:ext cx="2647378" cy="1140859"/>
          </a:xfrm>
          <a:prstGeom prst="rect">
            <a:avLst/>
          </a:prstGeom>
        </p:spPr>
      </p:pic>
      <p:pic>
        <p:nvPicPr>
          <p:cNvPr id="9" name="Picture 2" descr="C:\Users\valerietwomey\AppData\Local\Microsoft\Windows\Temporary Internet Files\Content.IE5\P5VXA87H\home-icon6[1].png"/>
          <p:cNvPicPr>
            <a:picLocks noChangeAspect="1" noChangeArrowheads="1"/>
          </p:cNvPicPr>
          <p:nvPr/>
        </p:nvPicPr>
        <p:blipFill>
          <a:blip r:embed="rId6" cstate="print"/>
          <a:srcRect/>
          <a:stretch>
            <a:fillRect/>
          </a:stretch>
        </p:blipFill>
        <p:spPr bwMode="auto">
          <a:xfrm>
            <a:off x="3275856" y="2871176"/>
            <a:ext cx="2592287" cy="2808312"/>
          </a:xfrm>
          <a:prstGeom prst="rect">
            <a:avLst/>
          </a:prstGeom>
          <a:noFill/>
        </p:spPr>
      </p:pic>
      <p:sp>
        <p:nvSpPr>
          <p:cNvPr id="10" name="Rounded Rectangle 9"/>
          <p:cNvSpPr/>
          <p:nvPr/>
        </p:nvSpPr>
        <p:spPr>
          <a:xfrm>
            <a:off x="3131840" y="2928934"/>
            <a:ext cx="2880320" cy="2786082"/>
          </a:xfrm>
          <a:prstGeom prst="roundRect">
            <a:avLst/>
          </a:prstGeom>
          <a:ln w="50800">
            <a:gradFill>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solidFill>
                <a:srgbClr val="002060"/>
              </a:solidFill>
              <a:latin typeface="Tahoma" pitchFamily="34" charset="0"/>
              <a:ea typeface="Tahoma" pitchFamily="34" charset="0"/>
              <a:cs typeface="Tahoma" pitchFamily="34" charset="0"/>
            </a:endParaRPr>
          </a:p>
        </p:txBody>
      </p:sp>
      <p:pic>
        <p:nvPicPr>
          <p:cNvPr id="11" name="Picture 10" descr="successful-old-man-standing-white.jpg"/>
          <p:cNvPicPr>
            <a:picLocks noChangeAspect="1"/>
          </p:cNvPicPr>
          <p:nvPr/>
        </p:nvPicPr>
        <p:blipFill>
          <a:blip r:embed="rId7" cstate="print"/>
          <a:stretch>
            <a:fillRect/>
          </a:stretch>
        </p:blipFill>
        <p:spPr>
          <a:xfrm>
            <a:off x="4139952" y="4311336"/>
            <a:ext cx="910946" cy="1186816"/>
          </a:xfrm>
          <a:prstGeom prst="rect">
            <a:avLst/>
          </a:prstGeom>
        </p:spPr>
      </p:pic>
      <p:sp>
        <p:nvSpPr>
          <p:cNvPr id="12" name="TextBox 11"/>
          <p:cNvSpPr txBox="1"/>
          <p:nvPr/>
        </p:nvSpPr>
        <p:spPr>
          <a:xfrm>
            <a:off x="3456409" y="2357430"/>
            <a:ext cx="2544351" cy="369332"/>
          </a:xfrm>
          <a:prstGeom prst="rect">
            <a:avLst/>
          </a:prstGeom>
          <a:noFill/>
        </p:spPr>
        <p:txBody>
          <a:bodyPr wrap="none" rtlCol="0">
            <a:spAutoFit/>
          </a:bodyPr>
          <a:lstStyle/>
          <a:p>
            <a:pPr algn="ctr"/>
            <a:r>
              <a:rPr lang="en-IE" cap="small" dirty="0" smtClean="0">
                <a:solidFill>
                  <a:schemeClr val="tx1">
                    <a:lumMod val="75000"/>
                    <a:lumOff val="25000"/>
                  </a:schemeClr>
                </a:solidFill>
                <a:latin typeface="Calibri" pitchFamily="34" charset="0"/>
                <a:ea typeface="Tahoma" pitchFamily="34" charset="0"/>
                <a:cs typeface="Tahoma" pitchFamily="34" charset="0"/>
              </a:rPr>
              <a:t>Support Self-management</a:t>
            </a:r>
            <a:endParaRPr lang="en-IE" cap="small" dirty="0">
              <a:solidFill>
                <a:schemeClr val="tx1">
                  <a:lumMod val="75000"/>
                  <a:lumOff val="25000"/>
                </a:schemeClr>
              </a:solidFill>
              <a:latin typeface="Calibri" pitchFamily="34" charset="0"/>
              <a:ea typeface="Tahoma" pitchFamily="34" charset="0"/>
              <a:cs typeface="Tahoma" pitchFamily="34" charset="0"/>
            </a:endParaRPr>
          </a:p>
        </p:txBody>
      </p:sp>
      <p:sp>
        <p:nvSpPr>
          <p:cNvPr id="13" name="TextBox 12"/>
          <p:cNvSpPr txBox="1"/>
          <p:nvPr/>
        </p:nvSpPr>
        <p:spPr>
          <a:xfrm>
            <a:off x="3419872" y="5857892"/>
            <a:ext cx="2250681" cy="369332"/>
          </a:xfrm>
          <a:prstGeom prst="rect">
            <a:avLst/>
          </a:prstGeom>
          <a:noFill/>
        </p:spPr>
        <p:txBody>
          <a:bodyPr wrap="none" rtlCol="0">
            <a:spAutoFit/>
          </a:bodyPr>
          <a:lstStyle/>
          <a:p>
            <a:pPr algn="ctr"/>
            <a:r>
              <a:rPr lang="en-IE" cap="small" dirty="0" smtClean="0">
                <a:solidFill>
                  <a:schemeClr val="tx1">
                    <a:lumMod val="75000"/>
                    <a:lumOff val="25000"/>
                  </a:schemeClr>
                </a:solidFill>
                <a:latin typeface="Calibri" pitchFamily="34" charset="0"/>
                <a:ea typeface="Tahoma" pitchFamily="34" charset="0"/>
                <a:cs typeface="Tahoma" pitchFamily="34" charset="0"/>
              </a:rPr>
              <a:t>Enhance Primary Care</a:t>
            </a:r>
            <a:endParaRPr lang="en-IE" cap="small" dirty="0">
              <a:solidFill>
                <a:schemeClr val="tx1">
                  <a:lumMod val="75000"/>
                  <a:lumOff val="25000"/>
                </a:schemeClr>
              </a:solidFill>
              <a:latin typeface="Calibri" pitchFamily="34" charset="0"/>
              <a:ea typeface="Tahoma" pitchFamily="34" charset="0"/>
              <a:cs typeface="Tahoma" pitchFamily="34" charset="0"/>
            </a:endParaRPr>
          </a:p>
        </p:txBody>
      </p:sp>
      <p:sp>
        <p:nvSpPr>
          <p:cNvPr id="14" name="TextBox 13"/>
          <p:cNvSpPr txBox="1"/>
          <p:nvPr/>
        </p:nvSpPr>
        <p:spPr>
          <a:xfrm>
            <a:off x="642910" y="3663264"/>
            <a:ext cx="1944216" cy="923330"/>
          </a:xfrm>
          <a:prstGeom prst="rect">
            <a:avLst/>
          </a:prstGeom>
          <a:noFill/>
        </p:spPr>
        <p:txBody>
          <a:bodyPr wrap="square" rtlCol="0">
            <a:spAutoFit/>
          </a:bodyPr>
          <a:lstStyle/>
          <a:p>
            <a:pPr algn="ctr"/>
            <a:r>
              <a:rPr lang="en-IE" cap="small" dirty="0" smtClean="0">
                <a:solidFill>
                  <a:schemeClr val="tx1">
                    <a:lumMod val="75000"/>
                    <a:lumOff val="25000"/>
                  </a:schemeClr>
                </a:solidFill>
                <a:latin typeface="Calibri" pitchFamily="34" charset="0"/>
                <a:ea typeface="Tahoma" pitchFamily="34" charset="0"/>
                <a:cs typeface="Tahoma" pitchFamily="34" charset="0"/>
              </a:rPr>
              <a:t>Integrate Community Health Services</a:t>
            </a:r>
            <a:endParaRPr lang="en-IE" cap="small" dirty="0">
              <a:solidFill>
                <a:schemeClr val="tx1">
                  <a:lumMod val="75000"/>
                  <a:lumOff val="25000"/>
                </a:schemeClr>
              </a:solidFill>
              <a:latin typeface="Calibri" pitchFamily="34" charset="0"/>
              <a:ea typeface="Tahoma" pitchFamily="34" charset="0"/>
              <a:cs typeface="Tahoma" pitchFamily="34" charset="0"/>
            </a:endParaRPr>
          </a:p>
        </p:txBody>
      </p:sp>
      <p:sp>
        <p:nvSpPr>
          <p:cNvPr id="15" name="TextBox 14"/>
          <p:cNvSpPr txBox="1"/>
          <p:nvPr/>
        </p:nvSpPr>
        <p:spPr>
          <a:xfrm>
            <a:off x="6929454" y="3500438"/>
            <a:ext cx="1368152" cy="923330"/>
          </a:xfrm>
          <a:prstGeom prst="rect">
            <a:avLst/>
          </a:prstGeom>
          <a:noFill/>
        </p:spPr>
        <p:txBody>
          <a:bodyPr wrap="square" rtlCol="0">
            <a:spAutoFit/>
          </a:bodyPr>
          <a:lstStyle/>
          <a:p>
            <a:pPr algn="ctr"/>
            <a:r>
              <a:rPr lang="en-IE" cap="small" dirty="0" smtClean="0">
                <a:solidFill>
                  <a:schemeClr val="tx1">
                    <a:lumMod val="75000"/>
                    <a:lumOff val="25000"/>
                  </a:schemeClr>
                </a:solidFill>
                <a:latin typeface="Calibri" pitchFamily="34" charset="0"/>
                <a:ea typeface="Tahoma" pitchFamily="34" charset="0"/>
                <a:cs typeface="Tahoma" pitchFamily="34" charset="0"/>
              </a:rPr>
              <a:t>Enhance General Practice</a:t>
            </a:r>
            <a:endParaRPr lang="en-IE" cap="small" dirty="0">
              <a:solidFill>
                <a:schemeClr val="tx1">
                  <a:lumMod val="75000"/>
                  <a:lumOff val="25000"/>
                </a:schemeClr>
              </a:solidFill>
              <a:latin typeface="Calibri" pitchFamily="34" charset="0"/>
              <a:ea typeface="Tahoma" pitchFamily="34" charset="0"/>
              <a:cs typeface="Tahoma" pitchFamily="34" charset="0"/>
            </a:endParaRPr>
          </a:p>
        </p:txBody>
      </p:sp>
      <p:sp>
        <p:nvSpPr>
          <p:cNvPr id="16" name="TextBox 15"/>
          <p:cNvSpPr txBox="1"/>
          <p:nvPr/>
        </p:nvSpPr>
        <p:spPr>
          <a:xfrm>
            <a:off x="3707904" y="1353909"/>
            <a:ext cx="1728192" cy="646331"/>
          </a:xfrm>
          <a:prstGeom prst="rect">
            <a:avLst/>
          </a:prstGeom>
          <a:noFill/>
        </p:spPr>
        <p:txBody>
          <a:bodyPr wrap="square" rtlCol="0">
            <a:spAutoFit/>
          </a:bodyPr>
          <a:lstStyle/>
          <a:p>
            <a:pPr algn="ctr"/>
            <a:r>
              <a:rPr lang="en-IE" cap="small" dirty="0" smtClean="0">
                <a:solidFill>
                  <a:schemeClr val="tx1">
                    <a:lumMod val="75000"/>
                    <a:lumOff val="25000"/>
                  </a:schemeClr>
                </a:solidFill>
                <a:latin typeface="Calibri" pitchFamily="34" charset="0"/>
                <a:ea typeface="Tahoma" pitchFamily="34" charset="0"/>
                <a:cs typeface="Tahoma" pitchFamily="34" charset="0"/>
              </a:rPr>
              <a:t>Identify ‘At Risk’ Individuals </a:t>
            </a:r>
            <a:endParaRPr lang="en-IE" cap="small" dirty="0">
              <a:solidFill>
                <a:schemeClr val="tx1">
                  <a:lumMod val="75000"/>
                  <a:lumOff val="25000"/>
                </a:schemeClr>
              </a:solidFill>
              <a:latin typeface="Calibri" pitchFamily="34" charset="0"/>
              <a:ea typeface="Tahoma" pitchFamily="34" charset="0"/>
              <a:cs typeface="Tahoma" pitchFamily="34" charset="0"/>
            </a:endParaRPr>
          </a:p>
        </p:txBody>
      </p:sp>
      <p:sp>
        <p:nvSpPr>
          <p:cNvPr id="17" name="TextBox 16"/>
          <p:cNvSpPr txBox="1"/>
          <p:nvPr/>
        </p:nvSpPr>
        <p:spPr>
          <a:xfrm>
            <a:off x="395536" y="5857892"/>
            <a:ext cx="2368021" cy="369332"/>
          </a:xfrm>
          <a:prstGeom prst="rect">
            <a:avLst/>
          </a:prstGeom>
          <a:noFill/>
        </p:spPr>
        <p:txBody>
          <a:bodyPr wrap="none" rtlCol="0">
            <a:spAutoFit/>
          </a:bodyPr>
          <a:lstStyle/>
          <a:p>
            <a:pPr algn="ctr"/>
            <a:r>
              <a:rPr lang="en-IE" cap="small" dirty="0" smtClean="0">
                <a:solidFill>
                  <a:schemeClr val="tx1">
                    <a:lumMod val="75000"/>
                    <a:lumOff val="25000"/>
                  </a:schemeClr>
                </a:solidFill>
                <a:latin typeface="Calibri" pitchFamily="34" charset="0"/>
                <a:ea typeface="Tahoma" pitchFamily="34" charset="0"/>
                <a:cs typeface="Tahoma" pitchFamily="34" charset="0"/>
              </a:rPr>
              <a:t>Community Health Hubs</a:t>
            </a:r>
            <a:endParaRPr lang="en-IE" cap="small" dirty="0">
              <a:solidFill>
                <a:schemeClr val="tx1">
                  <a:lumMod val="75000"/>
                  <a:lumOff val="25000"/>
                </a:schemeClr>
              </a:solidFill>
              <a:latin typeface="Calibri" pitchFamily="34" charset="0"/>
              <a:ea typeface="Tahoma" pitchFamily="34" charset="0"/>
              <a:cs typeface="Tahoma" pitchFamily="34" charset="0"/>
            </a:endParaRPr>
          </a:p>
        </p:txBody>
      </p:sp>
      <p:sp>
        <p:nvSpPr>
          <p:cNvPr id="18" name="TextBox 17"/>
          <p:cNvSpPr txBox="1"/>
          <p:nvPr/>
        </p:nvSpPr>
        <p:spPr>
          <a:xfrm>
            <a:off x="6660232" y="5857892"/>
            <a:ext cx="1854675" cy="369332"/>
          </a:xfrm>
          <a:prstGeom prst="rect">
            <a:avLst/>
          </a:prstGeom>
          <a:noFill/>
        </p:spPr>
        <p:txBody>
          <a:bodyPr wrap="none" rtlCol="0">
            <a:spAutoFit/>
          </a:bodyPr>
          <a:lstStyle/>
          <a:p>
            <a:pPr algn="ctr"/>
            <a:r>
              <a:rPr lang="en-IE" cap="small" dirty="0" smtClean="0">
                <a:solidFill>
                  <a:schemeClr val="tx1">
                    <a:lumMod val="75000"/>
                    <a:lumOff val="25000"/>
                  </a:schemeClr>
                </a:solidFill>
                <a:latin typeface="Calibri" pitchFamily="34" charset="0"/>
                <a:ea typeface="Tahoma" pitchFamily="34" charset="0"/>
                <a:cs typeface="Tahoma" pitchFamily="34" charset="0"/>
              </a:rPr>
              <a:t>Support Localities</a:t>
            </a:r>
            <a:endParaRPr lang="en-IE" cap="small" dirty="0">
              <a:solidFill>
                <a:schemeClr val="tx1">
                  <a:lumMod val="75000"/>
                  <a:lumOff val="25000"/>
                </a:schemeClr>
              </a:solidFill>
              <a:latin typeface="Calibri" pitchFamily="34" charset="0"/>
              <a:ea typeface="Tahoma" pitchFamily="34" charset="0"/>
              <a:cs typeface="Tahoma" pitchFamily="34" charset="0"/>
            </a:endParaRPr>
          </a:p>
        </p:txBody>
      </p:sp>
      <p:cxnSp>
        <p:nvCxnSpPr>
          <p:cNvPr id="19" name="Straight Connector 18"/>
          <p:cNvCxnSpPr>
            <a:endCxn id="16" idx="1"/>
          </p:cNvCxnSpPr>
          <p:nvPr/>
        </p:nvCxnSpPr>
        <p:spPr>
          <a:xfrm flipV="1">
            <a:off x="1691680" y="1677075"/>
            <a:ext cx="2016224" cy="1981092"/>
          </a:xfrm>
          <a:prstGeom prst="line">
            <a:avLst/>
          </a:prstGeom>
          <a:ln w="50800">
            <a:gradFill>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5" idx="0"/>
            <a:endCxn id="16" idx="3"/>
          </p:cNvCxnSpPr>
          <p:nvPr/>
        </p:nvCxnSpPr>
        <p:spPr>
          <a:xfrm rot="16200000" flipV="1">
            <a:off x="5613132" y="1500040"/>
            <a:ext cx="1823363" cy="2177434"/>
          </a:xfrm>
          <a:prstGeom prst="line">
            <a:avLst/>
          </a:prstGeom>
          <a:ln w="50800">
            <a:gradFill>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4" idx="2"/>
            <a:endCxn id="17" idx="0"/>
          </p:cNvCxnSpPr>
          <p:nvPr/>
        </p:nvCxnSpPr>
        <p:spPr>
          <a:xfrm rot="5400000">
            <a:off x="961634" y="5204508"/>
            <a:ext cx="1271298" cy="35471"/>
          </a:xfrm>
          <a:prstGeom prst="line">
            <a:avLst/>
          </a:prstGeom>
          <a:ln w="50800">
            <a:gradFill>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5" idx="2"/>
            <a:endCxn id="18" idx="0"/>
          </p:cNvCxnSpPr>
          <p:nvPr/>
        </p:nvCxnSpPr>
        <p:spPr>
          <a:xfrm rot="5400000">
            <a:off x="6883488" y="5127850"/>
            <a:ext cx="1434124" cy="25960"/>
          </a:xfrm>
          <a:prstGeom prst="line">
            <a:avLst/>
          </a:prstGeom>
          <a:ln w="50800">
            <a:gradFill>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7" idx="3"/>
            <a:endCxn id="13" idx="1"/>
          </p:cNvCxnSpPr>
          <p:nvPr/>
        </p:nvCxnSpPr>
        <p:spPr>
          <a:xfrm>
            <a:off x="2763557" y="6042558"/>
            <a:ext cx="656315" cy="1588"/>
          </a:xfrm>
          <a:prstGeom prst="line">
            <a:avLst/>
          </a:prstGeom>
          <a:ln w="50800">
            <a:gradFill>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3" idx="3"/>
            <a:endCxn id="18" idx="1"/>
          </p:cNvCxnSpPr>
          <p:nvPr/>
        </p:nvCxnSpPr>
        <p:spPr>
          <a:xfrm>
            <a:off x="5670553" y="6042558"/>
            <a:ext cx="989679" cy="1588"/>
          </a:xfrm>
          <a:prstGeom prst="line">
            <a:avLst/>
          </a:prstGeom>
          <a:ln w="50800">
            <a:gradFill>
              <a:gsLst>
                <a:gs pos="0">
                  <a:schemeClr val="accent1">
                    <a:lumMod val="60000"/>
                    <a:lumOff val="40000"/>
                  </a:schemeClr>
                </a:gs>
                <a:gs pos="50000">
                  <a:schemeClr val="accent1">
                    <a:tint val="44500"/>
                    <a:satMod val="160000"/>
                  </a:schemeClr>
                </a:gs>
                <a:gs pos="100000">
                  <a:schemeClr val="accent1">
                    <a:tint val="23500"/>
                    <a:satMod val="160000"/>
                  </a:schemeClr>
                </a:gs>
              </a:gsLst>
              <a:lin ang="5400000" scaled="0"/>
            </a:gradFill>
          </a:ln>
        </p:spPr>
        <p:style>
          <a:lnRef idx="1">
            <a:schemeClr val="accent1"/>
          </a:lnRef>
          <a:fillRef idx="0">
            <a:schemeClr val="accent1"/>
          </a:fillRef>
          <a:effectRef idx="0">
            <a:schemeClr val="accent1"/>
          </a:effectRef>
          <a:fontRef idx="minor">
            <a:schemeClr val="tx1"/>
          </a:fontRef>
        </p:style>
      </p:cxnSp>
      <p:sp>
        <p:nvSpPr>
          <p:cNvPr id="27" name="Title 1"/>
          <p:cNvSpPr txBox="1">
            <a:spLocks/>
          </p:cNvSpPr>
          <p:nvPr/>
        </p:nvSpPr>
        <p:spPr>
          <a:xfrm>
            <a:off x="2915816" y="188640"/>
            <a:ext cx="6043626" cy="782960"/>
          </a:xfrm>
          <a:prstGeom prst="rect">
            <a:avLst/>
          </a:prstGeom>
        </p:spPr>
        <p:txBody>
          <a:bodyPr vert="horz" lIns="91440" tIns="45720" rIns="91440" bIns="45720" rtlCol="0" anchor="ctr">
            <a:noAutofit/>
          </a:bodyPr>
          <a:lstStyle/>
          <a:p>
            <a:pPr>
              <a:lnSpc>
                <a:spcPts val="3500"/>
              </a:lnSpc>
              <a:spcBef>
                <a:spcPct val="0"/>
              </a:spcBef>
              <a:defRPr/>
            </a:pPr>
            <a:r>
              <a:rPr lang="en-IE" sz="3200" dirty="0" smtClean="0">
                <a:solidFill>
                  <a:schemeClr val="tx1">
                    <a:lumMod val="65000"/>
                    <a:lumOff val="35000"/>
                  </a:schemeClr>
                </a:solidFill>
                <a:latin typeface="+mj-lt"/>
                <a:ea typeface="+mj-ea"/>
                <a:cs typeface="+mj-cs"/>
              </a:rPr>
              <a:t>ICP for Prevention &amp; Management of </a:t>
            </a:r>
            <a:r>
              <a:rPr lang="en-IE" sz="3200" b="1" dirty="0" smtClean="0">
                <a:solidFill>
                  <a:schemeClr val="tx1">
                    <a:lumMod val="65000"/>
                    <a:lumOff val="35000"/>
                  </a:schemeClr>
                </a:solidFill>
                <a:latin typeface="+mj-lt"/>
                <a:ea typeface="+mj-ea"/>
                <a:cs typeface="+mj-cs"/>
              </a:rPr>
              <a:t>Chronic Disease</a:t>
            </a:r>
            <a:r>
              <a:rPr lang="en-IE" sz="3200" dirty="0" smtClean="0">
                <a:solidFill>
                  <a:schemeClr val="tx1">
                    <a:lumMod val="65000"/>
                    <a:lumOff val="35000"/>
                  </a:schemeClr>
                </a:solidFill>
                <a:latin typeface="+mj-lt"/>
                <a:ea typeface="+mj-ea"/>
                <a:cs typeface="+mj-cs"/>
              </a:rPr>
              <a:t>: Overview </a:t>
            </a:r>
            <a:endParaRPr lang="en-IE" sz="3200" dirty="0">
              <a:solidFill>
                <a:schemeClr val="tx1">
                  <a:lumMod val="65000"/>
                  <a:lumOff val="35000"/>
                </a:schemeClr>
              </a:solidFill>
              <a:latin typeface="+mj-lt"/>
              <a:ea typeface="+mj-ea"/>
              <a:cs typeface="+mj-cs"/>
            </a:endParaRPr>
          </a:p>
        </p:txBody>
      </p:sp>
    </p:spTree>
    <p:extLst>
      <p:ext uri="{BB962C8B-B14F-4D97-AF65-F5344CB8AC3E}">
        <p14:creationId xmlns="" xmlns:p14="http://schemas.microsoft.com/office/powerpoint/2010/main" val="26925411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P colours (line) - latest - august 20th 2015.gi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93659"/>
            <a:ext cx="9144000" cy="435077"/>
          </a:xfrm>
          <a:prstGeom prst="rect">
            <a:avLst/>
          </a:prstGeom>
        </p:spPr>
      </p:pic>
      <p:pic>
        <p:nvPicPr>
          <p:cNvPr id="37" name="Picture 6" descr="Q:\USERS\CARCULLEN\National Comms\2014\Aines office\logo\Clinical Strategy and Programmes Division logo.jpg"/>
          <p:cNvPicPr>
            <a:picLocks noChangeAspect="1" noChangeArrowheads="1"/>
          </p:cNvPicPr>
          <p:nvPr/>
        </p:nvPicPr>
        <p:blipFill>
          <a:blip r:embed="rId4" cstate="print"/>
          <a:srcRect/>
          <a:stretch>
            <a:fillRect/>
          </a:stretch>
        </p:blipFill>
        <p:spPr bwMode="auto">
          <a:xfrm>
            <a:off x="7646330" y="6237312"/>
            <a:ext cx="1497669" cy="620688"/>
          </a:xfrm>
          <a:prstGeom prst="rect">
            <a:avLst/>
          </a:prstGeom>
          <a:noFill/>
          <a:ln w="9525">
            <a:noFill/>
            <a:miter lim="800000"/>
            <a:headEnd/>
            <a:tailEnd/>
          </a:ln>
        </p:spPr>
      </p:pic>
      <p:pic>
        <p:nvPicPr>
          <p:cNvPr id="38" name="Picture 37" descr="NICP Visual Identity.png"/>
          <p:cNvPicPr>
            <a:picLocks noChangeAspect="1"/>
          </p:cNvPicPr>
          <p:nvPr/>
        </p:nvPicPr>
        <p:blipFill>
          <a:blip r:embed="rId5" cstate="print"/>
          <a:stretch>
            <a:fillRect/>
          </a:stretch>
        </p:blipFill>
        <p:spPr>
          <a:xfrm>
            <a:off x="142844" y="-24"/>
            <a:ext cx="2647378" cy="1140859"/>
          </a:xfrm>
          <a:prstGeom prst="rect">
            <a:avLst/>
          </a:prstGeom>
        </p:spPr>
      </p:pic>
      <p:sp>
        <p:nvSpPr>
          <p:cNvPr id="27" name="Rounded Rectangle 26"/>
          <p:cNvSpPr/>
          <p:nvPr/>
        </p:nvSpPr>
        <p:spPr>
          <a:xfrm>
            <a:off x="323528" y="1700808"/>
            <a:ext cx="1728192" cy="432048"/>
          </a:xfrm>
          <a:prstGeom prst="roundRect">
            <a:avLst>
              <a:gd name="adj" fmla="val 423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cap="small" dirty="0" smtClean="0">
                <a:solidFill>
                  <a:srgbClr val="002060"/>
                </a:solidFill>
              </a:rPr>
              <a:t>GP enrolled population</a:t>
            </a:r>
            <a:endParaRPr lang="en-IE" sz="1200" cap="small" dirty="0">
              <a:solidFill>
                <a:srgbClr val="002060"/>
              </a:solidFill>
            </a:endParaRPr>
          </a:p>
        </p:txBody>
      </p:sp>
      <p:sp>
        <p:nvSpPr>
          <p:cNvPr id="28" name="Rounded Rectangle 27"/>
          <p:cNvSpPr/>
          <p:nvPr/>
        </p:nvSpPr>
        <p:spPr>
          <a:xfrm>
            <a:off x="2411760" y="1700808"/>
            <a:ext cx="1800200" cy="432048"/>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cap="small" dirty="0" smtClean="0">
                <a:solidFill>
                  <a:srgbClr val="002060"/>
                </a:solidFill>
              </a:rPr>
              <a:t>Risk Stratification</a:t>
            </a:r>
            <a:endParaRPr lang="en-IE" sz="1200" cap="small" dirty="0">
              <a:solidFill>
                <a:srgbClr val="002060"/>
              </a:solidFill>
            </a:endParaRPr>
          </a:p>
        </p:txBody>
      </p:sp>
      <p:sp>
        <p:nvSpPr>
          <p:cNvPr id="29" name="Rounded Rectangle 28"/>
          <p:cNvSpPr/>
          <p:nvPr/>
        </p:nvSpPr>
        <p:spPr>
          <a:xfrm>
            <a:off x="5076056" y="1700808"/>
            <a:ext cx="1656184" cy="432048"/>
          </a:xfrm>
          <a:prstGeom prst="roundRect">
            <a:avLst>
              <a:gd name="adj" fmla="val 423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cap="small" dirty="0" smtClean="0">
                <a:solidFill>
                  <a:srgbClr val="002060"/>
                </a:solidFill>
              </a:rPr>
              <a:t>Care Planning</a:t>
            </a:r>
            <a:endParaRPr lang="en-IE" sz="1200" cap="small" dirty="0">
              <a:solidFill>
                <a:srgbClr val="002060"/>
              </a:solidFill>
            </a:endParaRPr>
          </a:p>
        </p:txBody>
      </p:sp>
      <p:sp>
        <p:nvSpPr>
          <p:cNvPr id="30" name="Rounded Rectangle 29"/>
          <p:cNvSpPr/>
          <p:nvPr/>
        </p:nvSpPr>
        <p:spPr>
          <a:xfrm>
            <a:off x="7092280" y="1700808"/>
            <a:ext cx="1656184" cy="432048"/>
          </a:xfrm>
          <a:prstGeom prst="roundRect">
            <a:avLst>
              <a:gd name="adj" fmla="val 5000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cap="small" dirty="0" smtClean="0">
                <a:solidFill>
                  <a:srgbClr val="002060"/>
                </a:solidFill>
              </a:rPr>
              <a:t>Care Delivery and </a:t>
            </a:r>
          </a:p>
          <a:p>
            <a:pPr algn="ctr"/>
            <a:r>
              <a:rPr lang="en-IE" sz="1200" cap="small" dirty="0" smtClean="0">
                <a:solidFill>
                  <a:srgbClr val="002060"/>
                </a:solidFill>
              </a:rPr>
              <a:t>Co-ordination</a:t>
            </a:r>
            <a:endParaRPr lang="en-IE" sz="1200" cap="small" dirty="0">
              <a:solidFill>
                <a:srgbClr val="002060"/>
              </a:solidFill>
            </a:endParaRPr>
          </a:p>
        </p:txBody>
      </p:sp>
      <p:sp>
        <p:nvSpPr>
          <p:cNvPr id="31" name="Rounded Rectangle 30"/>
          <p:cNvSpPr/>
          <p:nvPr/>
        </p:nvSpPr>
        <p:spPr>
          <a:xfrm>
            <a:off x="323528" y="2348880"/>
            <a:ext cx="1656184"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02060"/>
              </a:solidFill>
            </a:endParaRPr>
          </a:p>
        </p:txBody>
      </p:sp>
      <p:sp>
        <p:nvSpPr>
          <p:cNvPr id="32" name="Rounded Rectangle 31"/>
          <p:cNvSpPr/>
          <p:nvPr/>
        </p:nvSpPr>
        <p:spPr>
          <a:xfrm>
            <a:off x="467544" y="4005064"/>
            <a:ext cx="3456384" cy="288032"/>
          </a:xfrm>
          <a:prstGeom prst="roundRect">
            <a:avLst>
              <a:gd name="adj" fmla="val 4238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200" cap="small" dirty="0" smtClean="0">
                <a:solidFill>
                  <a:srgbClr val="002060"/>
                </a:solidFill>
              </a:rPr>
              <a:t>Shared Care  Pathways and Protocols</a:t>
            </a:r>
            <a:endParaRPr lang="en-IE" sz="1200" cap="small" dirty="0">
              <a:solidFill>
                <a:srgbClr val="002060"/>
              </a:solidFill>
            </a:endParaRPr>
          </a:p>
        </p:txBody>
      </p:sp>
      <p:sp>
        <p:nvSpPr>
          <p:cNvPr id="33" name="Rounded Rectangle 32"/>
          <p:cNvSpPr/>
          <p:nvPr/>
        </p:nvSpPr>
        <p:spPr>
          <a:xfrm>
            <a:off x="467544" y="4509120"/>
            <a:ext cx="3456384" cy="14401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02060"/>
              </a:solidFill>
            </a:endParaRPr>
          </a:p>
        </p:txBody>
      </p:sp>
      <p:graphicFrame>
        <p:nvGraphicFramePr>
          <p:cNvPr id="34" name="Diagram 33"/>
          <p:cNvGraphicFramePr/>
          <p:nvPr/>
        </p:nvGraphicFramePr>
        <p:xfrm>
          <a:off x="755576" y="4509120"/>
          <a:ext cx="3024336" cy="136815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35" name="Rounded Rectangle 34"/>
          <p:cNvSpPr/>
          <p:nvPr/>
        </p:nvSpPr>
        <p:spPr>
          <a:xfrm>
            <a:off x="2483768" y="2348880"/>
            <a:ext cx="1656184"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02060"/>
              </a:solidFill>
            </a:endParaRPr>
          </a:p>
        </p:txBody>
      </p:sp>
      <p:graphicFrame>
        <p:nvGraphicFramePr>
          <p:cNvPr id="36" name="Diagram 35"/>
          <p:cNvGraphicFramePr/>
          <p:nvPr/>
        </p:nvGraphicFramePr>
        <p:xfrm>
          <a:off x="2555776" y="2420888"/>
          <a:ext cx="1368152" cy="118368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9" name="Flowchart: Magnetic Disk 38"/>
          <p:cNvSpPr/>
          <p:nvPr/>
        </p:nvSpPr>
        <p:spPr>
          <a:xfrm>
            <a:off x="539552" y="2564904"/>
            <a:ext cx="1224136" cy="792088"/>
          </a:xfrm>
          <a:prstGeom prst="flowChartMagneticDisk">
            <a:avLst/>
          </a:prstGeom>
          <a:solidFill>
            <a:srgbClr val="FFC000"/>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srgbClr val="002060"/>
                </a:solidFill>
              </a:rPr>
              <a:t>Register</a:t>
            </a:r>
            <a:endParaRPr lang="en-IE" dirty="0">
              <a:solidFill>
                <a:srgbClr val="002060"/>
              </a:solidFill>
            </a:endParaRPr>
          </a:p>
        </p:txBody>
      </p:sp>
      <p:sp>
        <p:nvSpPr>
          <p:cNvPr id="40" name="Rounded Rectangle 39"/>
          <p:cNvSpPr/>
          <p:nvPr/>
        </p:nvSpPr>
        <p:spPr>
          <a:xfrm>
            <a:off x="5076056" y="2348880"/>
            <a:ext cx="1656184" cy="37444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02060"/>
              </a:solidFill>
            </a:endParaRPr>
          </a:p>
        </p:txBody>
      </p:sp>
      <p:graphicFrame>
        <p:nvGraphicFramePr>
          <p:cNvPr id="41" name="Diagram 40"/>
          <p:cNvGraphicFramePr/>
          <p:nvPr/>
        </p:nvGraphicFramePr>
        <p:xfrm>
          <a:off x="5148064" y="2564904"/>
          <a:ext cx="1512168" cy="3384376"/>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42" name="Rounded Rectangle 41"/>
          <p:cNvSpPr/>
          <p:nvPr/>
        </p:nvSpPr>
        <p:spPr>
          <a:xfrm>
            <a:off x="7092280" y="2348880"/>
            <a:ext cx="1656184" cy="374441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rgbClr val="002060"/>
              </a:solidFill>
            </a:endParaRPr>
          </a:p>
        </p:txBody>
      </p:sp>
      <p:sp>
        <p:nvSpPr>
          <p:cNvPr id="43" name="Striped Right Arrow 42"/>
          <p:cNvSpPr/>
          <p:nvPr/>
        </p:nvSpPr>
        <p:spPr>
          <a:xfrm>
            <a:off x="1979712" y="2852936"/>
            <a:ext cx="360040" cy="360040"/>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4" name="Striped Right Arrow 43"/>
          <p:cNvSpPr/>
          <p:nvPr/>
        </p:nvSpPr>
        <p:spPr>
          <a:xfrm>
            <a:off x="6732240" y="3861048"/>
            <a:ext cx="360040" cy="360040"/>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5" name="Striped Right Arrow 44"/>
          <p:cNvSpPr/>
          <p:nvPr/>
        </p:nvSpPr>
        <p:spPr>
          <a:xfrm>
            <a:off x="3923928" y="4941168"/>
            <a:ext cx="360040" cy="360040"/>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sp>
        <p:nvSpPr>
          <p:cNvPr id="46" name="Striped Right Arrow 45"/>
          <p:cNvSpPr/>
          <p:nvPr/>
        </p:nvSpPr>
        <p:spPr>
          <a:xfrm>
            <a:off x="4139952" y="2852936"/>
            <a:ext cx="360040" cy="360040"/>
          </a:xfrm>
          <a:prstGeom prst="striped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prstClr val="white"/>
              </a:solidFill>
            </a:endParaRPr>
          </a:p>
        </p:txBody>
      </p:sp>
      <p:graphicFrame>
        <p:nvGraphicFramePr>
          <p:cNvPr id="47" name="Diagram 46"/>
          <p:cNvGraphicFramePr/>
          <p:nvPr/>
        </p:nvGraphicFramePr>
        <p:xfrm>
          <a:off x="7143768" y="1556792"/>
          <a:ext cx="1679848" cy="484031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48" name="Title 1"/>
          <p:cNvSpPr txBox="1">
            <a:spLocks/>
          </p:cNvSpPr>
          <p:nvPr/>
        </p:nvSpPr>
        <p:spPr>
          <a:xfrm>
            <a:off x="2915816" y="188640"/>
            <a:ext cx="6043626" cy="782960"/>
          </a:xfrm>
          <a:prstGeom prst="rect">
            <a:avLst/>
          </a:prstGeom>
        </p:spPr>
        <p:txBody>
          <a:bodyPr vert="horz" lIns="91440" tIns="45720" rIns="91440" bIns="45720" rtlCol="0" anchor="ctr">
            <a:noAutofit/>
          </a:bodyPr>
          <a:lstStyle/>
          <a:p>
            <a:pPr>
              <a:lnSpc>
                <a:spcPts val="3500"/>
              </a:lnSpc>
              <a:spcBef>
                <a:spcPct val="0"/>
              </a:spcBef>
              <a:defRPr/>
            </a:pPr>
            <a:r>
              <a:rPr lang="en-IE" sz="3200" dirty="0" smtClean="0">
                <a:solidFill>
                  <a:schemeClr val="tx1">
                    <a:lumMod val="65000"/>
                    <a:lumOff val="35000"/>
                  </a:schemeClr>
                </a:solidFill>
                <a:latin typeface="+mj-lt"/>
                <a:ea typeface="+mj-ea"/>
                <a:cs typeface="+mj-cs"/>
              </a:rPr>
              <a:t>ICP for Prevention &amp; Management of </a:t>
            </a:r>
            <a:r>
              <a:rPr lang="en-IE" sz="3200" b="1" dirty="0" smtClean="0">
                <a:solidFill>
                  <a:schemeClr val="tx1">
                    <a:lumMod val="65000"/>
                    <a:lumOff val="35000"/>
                  </a:schemeClr>
                </a:solidFill>
                <a:latin typeface="+mj-lt"/>
                <a:ea typeface="+mj-ea"/>
                <a:cs typeface="+mj-cs"/>
              </a:rPr>
              <a:t>Chronic Disease</a:t>
            </a:r>
            <a:r>
              <a:rPr lang="en-IE" sz="3200" dirty="0" smtClean="0">
                <a:solidFill>
                  <a:schemeClr val="tx1">
                    <a:lumMod val="65000"/>
                    <a:lumOff val="35000"/>
                  </a:schemeClr>
                </a:solidFill>
                <a:latin typeface="+mj-lt"/>
                <a:ea typeface="+mj-ea"/>
                <a:cs typeface="+mj-cs"/>
              </a:rPr>
              <a:t>: Overview </a:t>
            </a:r>
            <a:endParaRPr lang="en-IE" sz="3200" dirty="0">
              <a:solidFill>
                <a:schemeClr val="tx1">
                  <a:lumMod val="65000"/>
                  <a:lumOff val="35000"/>
                </a:schemeClr>
              </a:solidFill>
              <a:latin typeface="+mj-lt"/>
              <a:ea typeface="+mj-ea"/>
              <a:cs typeface="+mj-cs"/>
            </a:endParaRPr>
          </a:p>
        </p:txBody>
      </p:sp>
    </p:spTree>
    <p:extLst>
      <p:ext uri="{BB962C8B-B14F-4D97-AF65-F5344CB8AC3E}">
        <p14:creationId xmlns="" xmlns:p14="http://schemas.microsoft.com/office/powerpoint/2010/main" val="26925411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P colours (line) - latest - august 20th 2015.gi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93659"/>
            <a:ext cx="9144000" cy="435077"/>
          </a:xfrm>
          <a:prstGeom prst="rect">
            <a:avLst/>
          </a:prstGeom>
        </p:spPr>
      </p:pic>
      <p:pic>
        <p:nvPicPr>
          <p:cNvPr id="37" name="Picture 6" descr="Q:\USERS\CARCULLEN\National Comms\2014\Aines office\logo\Clinical Strategy and Programmes Division logo.jpg"/>
          <p:cNvPicPr>
            <a:picLocks noChangeAspect="1" noChangeArrowheads="1"/>
          </p:cNvPicPr>
          <p:nvPr/>
        </p:nvPicPr>
        <p:blipFill>
          <a:blip r:embed="rId4" cstate="print"/>
          <a:srcRect/>
          <a:stretch>
            <a:fillRect/>
          </a:stretch>
        </p:blipFill>
        <p:spPr bwMode="auto">
          <a:xfrm>
            <a:off x="7646330" y="6237312"/>
            <a:ext cx="1497669" cy="620688"/>
          </a:xfrm>
          <a:prstGeom prst="rect">
            <a:avLst/>
          </a:prstGeom>
          <a:noFill/>
          <a:ln w="9525">
            <a:noFill/>
            <a:miter lim="800000"/>
            <a:headEnd/>
            <a:tailEnd/>
          </a:ln>
        </p:spPr>
      </p:pic>
      <p:pic>
        <p:nvPicPr>
          <p:cNvPr id="38" name="Picture 37" descr="NICP Visual Identity.png"/>
          <p:cNvPicPr>
            <a:picLocks noChangeAspect="1"/>
          </p:cNvPicPr>
          <p:nvPr/>
        </p:nvPicPr>
        <p:blipFill>
          <a:blip r:embed="rId5" cstate="print"/>
          <a:stretch>
            <a:fillRect/>
          </a:stretch>
        </p:blipFill>
        <p:spPr>
          <a:xfrm>
            <a:off x="142844" y="-24"/>
            <a:ext cx="2647378" cy="1140859"/>
          </a:xfrm>
          <a:prstGeom prst="rect">
            <a:avLst/>
          </a:prstGeom>
        </p:spPr>
      </p:pic>
      <p:graphicFrame>
        <p:nvGraphicFramePr>
          <p:cNvPr id="25" name="Diagram 24"/>
          <p:cNvGraphicFramePr/>
          <p:nvPr>
            <p:extLst>
              <p:ext uri="{D42A27DB-BD31-4B8C-83A1-F6EECF244321}">
                <p14:modId xmlns:p14="http://schemas.microsoft.com/office/powerpoint/2010/main" xmlns="" val="1868640249"/>
              </p:ext>
            </p:extLst>
          </p:nvPr>
        </p:nvGraphicFramePr>
        <p:xfrm>
          <a:off x="467544" y="1268760"/>
          <a:ext cx="8128000" cy="534665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6" name="Title 1"/>
          <p:cNvSpPr txBox="1">
            <a:spLocks/>
          </p:cNvSpPr>
          <p:nvPr/>
        </p:nvSpPr>
        <p:spPr>
          <a:xfrm>
            <a:off x="1500166" y="1357298"/>
            <a:ext cx="2000264" cy="1143000"/>
          </a:xfrm>
          <a:prstGeom prst="rect">
            <a:avLst/>
          </a:prstGeom>
        </p:spPr>
        <p:txBody>
          <a:bodyPr vert="horz" lIns="91440" tIns="45720" rIns="91440" bIns="45720" rtlCol="0" anchor="t" anchorCtr="0">
            <a:normAutofit/>
          </a:bodyPr>
          <a:lstStyle/>
          <a:p>
            <a:pPr>
              <a:lnSpc>
                <a:spcPct val="90000"/>
              </a:lnSpc>
              <a:spcBef>
                <a:spcPct val="0"/>
              </a:spcBef>
              <a:defRPr/>
            </a:pPr>
            <a:r>
              <a:rPr lang="en-IE" sz="2600" dirty="0" smtClean="0">
                <a:solidFill>
                  <a:schemeClr val="bg1">
                    <a:lumMod val="50000"/>
                  </a:schemeClr>
                </a:solidFill>
                <a:latin typeface="+mj-lt"/>
                <a:ea typeface="+mj-ea"/>
                <a:cs typeface="+mj-cs"/>
              </a:rPr>
              <a:t>Scope</a:t>
            </a:r>
            <a:endParaRPr kumimoji="0" lang="en-IE" sz="3600" b="0" i="0" u="none" strike="noStrike" kern="1200" cap="small" spc="0" normalizeH="0" noProof="0" dirty="0">
              <a:ln>
                <a:noFill/>
              </a:ln>
              <a:solidFill>
                <a:schemeClr val="tx1">
                  <a:lumMod val="65000"/>
                  <a:lumOff val="35000"/>
                </a:schemeClr>
              </a:solidFill>
              <a:effectLst/>
              <a:uLnTx/>
              <a:uFillTx/>
              <a:latin typeface="+mj-lt"/>
              <a:ea typeface="+mj-ea"/>
              <a:cs typeface="+mj-cs"/>
            </a:endParaRPr>
          </a:p>
        </p:txBody>
      </p:sp>
      <p:sp>
        <p:nvSpPr>
          <p:cNvPr id="48" name="Title 1"/>
          <p:cNvSpPr txBox="1">
            <a:spLocks/>
          </p:cNvSpPr>
          <p:nvPr/>
        </p:nvSpPr>
        <p:spPr>
          <a:xfrm>
            <a:off x="2915816" y="188640"/>
            <a:ext cx="6043626" cy="782960"/>
          </a:xfrm>
          <a:prstGeom prst="rect">
            <a:avLst/>
          </a:prstGeom>
        </p:spPr>
        <p:txBody>
          <a:bodyPr vert="horz" lIns="91440" tIns="45720" rIns="91440" bIns="45720" rtlCol="0" anchor="ctr">
            <a:noAutofit/>
          </a:bodyPr>
          <a:lstStyle/>
          <a:p>
            <a:pPr>
              <a:lnSpc>
                <a:spcPts val="3500"/>
              </a:lnSpc>
              <a:spcBef>
                <a:spcPct val="0"/>
              </a:spcBef>
              <a:defRPr/>
            </a:pPr>
            <a:r>
              <a:rPr lang="en-IE" sz="3200" dirty="0" smtClean="0">
                <a:solidFill>
                  <a:schemeClr val="tx1">
                    <a:lumMod val="65000"/>
                    <a:lumOff val="35000"/>
                  </a:schemeClr>
                </a:solidFill>
                <a:latin typeface="+mj-lt"/>
                <a:ea typeface="+mj-ea"/>
                <a:cs typeface="+mj-cs"/>
              </a:rPr>
              <a:t>ICP for Prevention &amp; Management of </a:t>
            </a:r>
            <a:r>
              <a:rPr lang="en-IE" sz="3200" b="1" dirty="0" smtClean="0">
                <a:solidFill>
                  <a:schemeClr val="tx1">
                    <a:lumMod val="65000"/>
                    <a:lumOff val="35000"/>
                  </a:schemeClr>
                </a:solidFill>
                <a:latin typeface="+mj-lt"/>
                <a:ea typeface="+mj-ea"/>
                <a:cs typeface="+mj-cs"/>
              </a:rPr>
              <a:t>Chronic Disease</a:t>
            </a:r>
            <a:r>
              <a:rPr lang="en-IE" sz="3200" dirty="0" smtClean="0">
                <a:solidFill>
                  <a:schemeClr val="tx1">
                    <a:lumMod val="65000"/>
                    <a:lumOff val="35000"/>
                  </a:schemeClr>
                </a:solidFill>
                <a:latin typeface="+mj-lt"/>
                <a:ea typeface="+mj-ea"/>
                <a:cs typeface="+mj-cs"/>
              </a:rPr>
              <a:t>: Overview </a:t>
            </a:r>
            <a:endParaRPr lang="en-IE" sz="3200" dirty="0">
              <a:solidFill>
                <a:schemeClr val="tx1">
                  <a:lumMod val="65000"/>
                  <a:lumOff val="35000"/>
                </a:schemeClr>
              </a:solidFill>
              <a:latin typeface="+mj-lt"/>
              <a:ea typeface="+mj-ea"/>
              <a:cs typeface="+mj-cs"/>
            </a:endParaRPr>
          </a:p>
        </p:txBody>
      </p:sp>
    </p:spTree>
    <p:extLst>
      <p:ext uri="{BB962C8B-B14F-4D97-AF65-F5344CB8AC3E}">
        <p14:creationId xmlns="" xmlns:p14="http://schemas.microsoft.com/office/powerpoint/2010/main" val="26925411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P colours (line) - latest - august 20th 2015.gi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93659"/>
            <a:ext cx="9144000" cy="435077"/>
          </a:xfrm>
          <a:prstGeom prst="rect">
            <a:avLst/>
          </a:prstGeom>
        </p:spPr>
      </p:pic>
      <p:pic>
        <p:nvPicPr>
          <p:cNvPr id="37" name="Picture 6" descr="Q:\USERS\CARCULLEN\National Comms\2014\Aines office\logo\Clinical Strategy and Programmes Division logo.jpg"/>
          <p:cNvPicPr>
            <a:picLocks noChangeAspect="1" noChangeArrowheads="1"/>
          </p:cNvPicPr>
          <p:nvPr/>
        </p:nvPicPr>
        <p:blipFill>
          <a:blip r:embed="rId4" cstate="print"/>
          <a:srcRect/>
          <a:stretch>
            <a:fillRect/>
          </a:stretch>
        </p:blipFill>
        <p:spPr bwMode="auto">
          <a:xfrm>
            <a:off x="7646330" y="6237312"/>
            <a:ext cx="1497669" cy="620688"/>
          </a:xfrm>
          <a:prstGeom prst="rect">
            <a:avLst/>
          </a:prstGeom>
          <a:noFill/>
          <a:ln w="9525">
            <a:noFill/>
            <a:miter lim="800000"/>
            <a:headEnd/>
            <a:tailEnd/>
          </a:ln>
        </p:spPr>
      </p:pic>
      <p:pic>
        <p:nvPicPr>
          <p:cNvPr id="38" name="Picture 37" descr="NICP Visual Identity.png"/>
          <p:cNvPicPr>
            <a:picLocks noChangeAspect="1"/>
          </p:cNvPicPr>
          <p:nvPr/>
        </p:nvPicPr>
        <p:blipFill>
          <a:blip r:embed="rId5" cstate="print"/>
          <a:stretch>
            <a:fillRect/>
          </a:stretch>
        </p:blipFill>
        <p:spPr>
          <a:xfrm>
            <a:off x="142844" y="-24"/>
            <a:ext cx="2647378" cy="1140859"/>
          </a:xfrm>
          <a:prstGeom prst="rect">
            <a:avLst/>
          </a:prstGeom>
        </p:spPr>
      </p:pic>
      <p:graphicFrame>
        <p:nvGraphicFramePr>
          <p:cNvPr id="8" name="Diagram 7"/>
          <p:cNvGraphicFramePr/>
          <p:nvPr/>
        </p:nvGraphicFramePr>
        <p:xfrm>
          <a:off x="539552" y="1397000"/>
          <a:ext cx="8064896" cy="505633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Title 1"/>
          <p:cNvSpPr txBox="1">
            <a:spLocks/>
          </p:cNvSpPr>
          <p:nvPr/>
        </p:nvSpPr>
        <p:spPr>
          <a:xfrm>
            <a:off x="2915816" y="188640"/>
            <a:ext cx="6043626" cy="782960"/>
          </a:xfrm>
          <a:prstGeom prst="rect">
            <a:avLst/>
          </a:prstGeom>
        </p:spPr>
        <p:txBody>
          <a:bodyPr vert="horz" lIns="91440" tIns="45720" rIns="91440" bIns="45720" rtlCol="0" anchor="ctr">
            <a:noAutofit/>
          </a:bodyPr>
          <a:lstStyle/>
          <a:p>
            <a:pPr>
              <a:lnSpc>
                <a:spcPts val="3500"/>
              </a:lnSpc>
              <a:spcBef>
                <a:spcPct val="0"/>
              </a:spcBef>
              <a:defRPr/>
            </a:pPr>
            <a:r>
              <a:rPr lang="en-IE" sz="3200" dirty="0" smtClean="0">
                <a:solidFill>
                  <a:schemeClr val="tx1">
                    <a:lumMod val="65000"/>
                    <a:lumOff val="35000"/>
                  </a:schemeClr>
                </a:solidFill>
                <a:latin typeface="+mj-lt"/>
                <a:ea typeface="+mj-ea"/>
                <a:cs typeface="+mj-cs"/>
              </a:rPr>
              <a:t>ICP for Prevention &amp; Management of </a:t>
            </a:r>
            <a:r>
              <a:rPr lang="en-IE" sz="3200" b="1" dirty="0" smtClean="0">
                <a:solidFill>
                  <a:schemeClr val="tx1">
                    <a:lumMod val="65000"/>
                    <a:lumOff val="35000"/>
                  </a:schemeClr>
                </a:solidFill>
                <a:latin typeface="+mj-lt"/>
                <a:ea typeface="+mj-ea"/>
                <a:cs typeface="+mj-cs"/>
              </a:rPr>
              <a:t>Chronic Disease</a:t>
            </a:r>
            <a:r>
              <a:rPr lang="en-IE" sz="3200" dirty="0" smtClean="0">
                <a:solidFill>
                  <a:schemeClr val="tx1">
                    <a:lumMod val="65000"/>
                    <a:lumOff val="35000"/>
                  </a:schemeClr>
                </a:solidFill>
                <a:latin typeface="+mj-lt"/>
                <a:ea typeface="+mj-ea"/>
                <a:cs typeface="+mj-cs"/>
              </a:rPr>
              <a:t>: Overview </a:t>
            </a:r>
            <a:endParaRPr lang="en-IE" sz="3200" dirty="0">
              <a:solidFill>
                <a:schemeClr val="tx1">
                  <a:lumMod val="65000"/>
                  <a:lumOff val="35000"/>
                </a:schemeClr>
              </a:solidFill>
              <a:latin typeface="+mj-lt"/>
              <a:ea typeface="+mj-ea"/>
              <a:cs typeface="+mj-cs"/>
            </a:endParaRPr>
          </a:p>
        </p:txBody>
      </p:sp>
    </p:spTree>
    <p:extLst>
      <p:ext uri="{BB962C8B-B14F-4D97-AF65-F5344CB8AC3E}">
        <p14:creationId xmlns="" xmlns:p14="http://schemas.microsoft.com/office/powerpoint/2010/main" val="26925411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142844" y="1928802"/>
            <a:ext cx="8858312" cy="4214842"/>
          </a:xfrm>
          <a:prstGeom prst="roundRect">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pic>
        <p:nvPicPr>
          <p:cNvPr id="5" name="Picture 4" descr="ICP colours (line) - latest - august 20th 2015.gi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93659"/>
            <a:ext cx="9144000" cy="435077"/>
          </a:xfrm>
          <a:prstGeom prst="rect">
            <a:avLst/>
          </a:prstGeom>
        </p:spPr>
      </p:pic>
      <p:pic>
        <p:nvPicPr>
          <p:cNvPr id="37" name="Picture 6" descr="Q:\USERS\CARCULLEN\National Comms\2014\Aines office\logo\Clinical Strategy and Programmes Division logo.jpg"/>
          <p:cNvPicPr>
            <a:picLocks noChangeAspect="1" noChangeArrowheads="1"/>
          </p:cNvPicPr>
          <p:nvPr/>
        </p:nvPicPr>
        <p:blipFill>
          <a:blip r:embed="rId4" cstate="print"/>
          <a:srcRect/>
          <a:stretch>
            <a:fillRect/>
          </a:stretch>
        </p:blipFill>
        <p:spPr bwMode="auto">
          <a:xfrm>
            <a:off x="7646330" y="6237312"/>
            <a:ext cx="1497669" cy="620688"/>
          </a:xfrm>
          <a:prstGeom prst="rect">
            <a:avLst/>
          </a:prstGeom>
          <a:noFill/>
          <a:ln w="9525">
            <a:noFill/>
            <a:miter lim="800000"/>
            <a:headEnd/>
            <a:tailEnd/>
          </a:ln>
        </p:spPr>
      </p:pic>
      <p:pic>
        <p:nvPicPr>
          <p:cNvPr id="38" name="Picture 37" descr="NICP Visual Identity.png"/>
          <p:cNvPicPr>
            <a:picLocks noChangeAspect="1"/>
          </p:cNvPicPr>
          <p:nvPr/>
        </p:nvPicPr>
        <p:blipFill>
          <a:blip r:embed="rId5" cstate="print"/>
          <a:stretch>
            <a:fillRect/>
          </a:stretch>
        </p:blipFill>
        <p:spPr>
          <a:xfrm>
            <a:off x="142844" y="-24"/>
            <a:ext cx="2647378" cy="1140859"/>
          </a:xfrm>
          <a:prstGeom prst="rect">
            <a:avLst/>
          </a:prstGeom>
        </p:spPr>
      </p:pic>
      <p:graphicFrame>
        <p:nvGraphicFramePr>
          <p:cNvPr id="7" name="Content Placeholder 3"/>
          <p:cNvGraphicFramePr>
            <a:graphicFrameLocks/>
          </p:cNvGraphicFramePr>
          <p:nvPr>
            <p:extLst>
              <p:ext uri="{D42A27DB-BD31-4B8C-83A1-F6EECF244321}">
                <p14:modId xmlns:p14="http://schemas.microsoft.com/office/powerpoint/2010/main" xmlns="" val="2505106403"/>
              </p:ext>
            </p:extLst>
          </p:nvPr>
        </p:nvGraphicFramePr>
        <p:xfrm>
          <a:off x="144742" y="1484784"/>
          <a:ext cx="8784976" cy="518457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9" name="Title 1"/>
          <p:cNvSpPr txBox="1">
            <a:spLocks/>
          </p:cNvSpPr>
          <p:nvPr/>
        </p:nvSpPr>
        <p:spPr>
          <a:xfrm>
            <a:off x="2915816" y="188640"/>
            <a:ext cx="6043626" cy="782960"/>
          </a:xfrm>
          <a:prstGeom prst="rect">
            <a:avLst/>
          </a:prstGeom>
        </p:spPr>
        <p:txBody>
          <a:bodyPr vert="horz" lIns="91440" tIns="45720" rIns="91440" bIns="45720" rtlCol="0" anchor="ctr">
            <a:noAutofit/>
          </a:bodyPr>
          <a:lstStyle/>
          <a:p>
            <a:pPr>
              <a:lnSpc>
                <a:spcPts val="3500"/>
              </a:lnSpc>
              <a:spcBef>
                <a:spcPct val="0"/>
              </a:spcBef>
              <a:defRPr/>
            </a:pPr>
            <a:r>
              <a:rPr lang="en-IE" sz="3200" dirty="0" smtClean="0">
                <a:solidFill>
                  <a:schemeClr val="tx1">
                    <a:lumMod val="65000"/>
                    <a:lumOff val="35000"/>
                  </a:schemeClr>
                </a:solidFill>
                <a:latin typeface="+mj-lt"/>
                <a:ea typeface="+mj-ea"/>
                <a:cs typeface="+mj-cs"/>
              </a:rPr>
              <a:t>ICP for Prevention &amp; Management of </a:t>
            </a:r>
            <a:r>
              <a:rPr lang="en-IE" sz="3200" b="1" dirty="0" smtClean="0">
                <a:solidFill>
                  <a:schemeClr val="tx1">
                    <a:lumMod val="65000"/>
                    <a:lumOff val="35000"/>
                  </a:schemeClr>
                </a:solidFill>
                <a:latin typeface="+mj-lt"/>
                <a:ea typeface="+mj-ea"/>
                <a:cs typeface="+mj-cs"/>
              </a:rPr>
              <a:t>Chronic Disease</a:t>
            </a:r>
            <a:r>
              <a:rPr lang="en-IE" sz="3200" dirty="0" smtClean="0">
                <a:solidFill>
                  <a:schemeClr val="tx1">
                    <a:lumMod val="65000"/>
                    <a:lumOff val="35000"/>
                  </a:schemeClr>
                </a:solidFill>
                <a:latin typeface="+mj-lt"/>
                <a:ea typeface="+mj-ea"/>
                <a:cs typeface="+mj-cs"/>
              </a:rPr>
              <a:t>: Overview </a:t>
            </a:r>
            <a:endParaRPr lang="en-IE" sz="3200" dirty="0">
              <a:solidFill>
                <a:schemeClr val="tx1">
                  <a:lumMod val="65000"/>
                  <a:lumOff val="35000"/>
                </a:schemeClr>
              </a:solidFill>
              <a:latin typeface="+mj-lt"/>
              <a:ea typeface="+mj-ea"/>
              <a:cs typeface="+mj-cs"/>
            </a:endParaRPr>
          </a:p>
        </p:txBody>
      </p:sp>
    </p:spTree>
    <p:extLst>
      <p:ext uri="{BB962C8B-B14F-4D97-AF65-F5344CB8AC3E}">
        <p14:creationId xmlns="" xmlns:p14="http://schemas.microsoft.com/office/powerpoint/2010/main" val="2692541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0"/>
            <a:ext cx="5141152" cy="1143000"/>
          </a:xfrm>
        </p:spPr>
        <p:txBody>
          <a:bodyPr>
            <a:normAutofit/>
          </a:bodyPr>
          <a:lstStyle/>
          <a:p>
            <a:pPr algn="l"/>
            <a:r>
              <a:rPr lang="en-IE" sz="4000" dirty="0" smtClean="0">
                <a:solidFill>
                  <a:schemeClr val="tx1">
                    <a:lumMod val="65000"/>
                    <a:lumOff val="35000"/>
                  </a:schemeClr>
                </a:solidFill>
              </a:rPr>
              <a:t>Why change? </a:t>
            </a:r>
            <a:endParaRPr lang="en-IE" sz="4000" dirty="0">
              <a:solidFill>
                <a:schemeClr val="tx1">
                  <a:lumMod val="65000"/>
                  <a:lumOff val="35000"/>
                </a:schemeClr>
              </a:solidFill>
            </a:endParaRPr>
          </a:p>
        </p:txBody>
      </p:sp>
      <p:pic>
        <p:nvPicPr>
          <p:cNvPr id="4" name="Picture 3" descr="ICP colours (line) - latest - august 20th 2015.gi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00108"/>
            <a:ext cx="9144000" cy="435077"/>
          </a:xfrm>
          <a:prstGeom prst="rect">
            <a:avLst/>
          </a:prstGeom>
        </p:spPr>
      </p:pic>
      <p:grpSp>
        <p:nvGrpSpPr>
          <p:cNvPr id="3" name="Group 34"/>
          <p:cNvGrpSpPr/>
          <p:nvPr/>
        </p:nvGrpSpPr>
        <p:grpSpPr>
          <a:xfrm>
            <a:off x="3269687" y="6143644"/>
            <a:ext cx="2643206" cy="571504"/>
            <a:chOff x="500034" y="1285860"/>
            <a:chExt cx="2643206" cy="1214446"/>
          </a:xfrm>
          <a:solidFill>
            <a:schemeClr val="tx2">
              <a:lumMod val="20000"/>
              <a:lumOff val="80000"/>
            </a:schemeClr>
          </a:solidFill>
        </p:grpSpPr>
        <p:sp>
          <p:nvSpPr>
            <p:cNvPr id="36" name="Rounded Rectangle 35"/>
            <p:cNvSpPr/>
            <p:nvPr/>
          </p:nvSpPr>
          <p:spPr>
            <a:xfrm>
              <a:off x="714348" y="1285860"/>
              <a:ext cx="2143140" cy="1214446"/>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Rectangle 36"/>
            <p:cNvSpPr/>
            <p:nvPr/>
          </p:nvSpPr>
          <p:spPr>
            <a:xfrm>
              <a:off x="500034" y="1535469"/>
              <a:ext cx="2643206" cy="741228"/>
            </a:xfrm>
            <a:prstGeom prst="rect">
              <a:avLst/>
            </a:prstGeom>
            <a:noFill/>
          </p:spPr>
          <p:txBody>
            <a:bodyPr wrap="square">
              <a:spAutoFit/>
            </a:bodyPr>
            <a:lstStyle/>
            <a:p>
              <a:pPr algn="ctr" fontAlgn="base">
                <a:lnSpc>
                  <a:spcPts val="2000"/>
                </a:lnSpc>
              </a:pPr>
              <a:r>
                <a:rPr lang="en-GB" b="1" dirty="0" smtClean="0">
                  <a:solidFill>
                    <a:schemeClr val="tx1">
                      <a:lumMod val="65000"/>
                      <a:lumOff val="35000"/>
                    </a:schemeClr>
                  </a:solidFill>
                  <a:latin typeface="+mj-lt"/>
                  <a:ea typeface="+mj-ea"/>
                  <a:cs typeface="+mj-cs"/>
                </a:rPr>
                <a:t>Money</a:t>
              </a:r>
            </a:p>
          </p:txBody>
        </p:sp>
      </p:grpSp>
      <p:grpSp>
        <p:nvGrpSpPr>
          <p:cNvPr id="6" name="Group 51"/>
          <p:cNvGrpSpPr/>
          <p:nvPr/>
        </p:nvGrpSpPr>
        <p:grpSpPr>
          <a:xfrm>
            <a:off x="6270083" y="6143644"/>
            <a:ext cx="2643206" cy="571504"/>
            <a:chOff x="500034" y="1285860"/>
            <a:chExt cx="2643206" cy="1214446"/>
          </a:xfrm>
          <a:solidFill>
            <a:schemeClr val="tx2">
              <a:lumMod val="20000"/>
              <a:lumOff val="80000"/>
            </a:schemeClr>
          </a:solidFill>
        </p:grpSpPr>
        <p:sp>
          <p:nvSpPr>
            <p:cNvPr id="53" name="Rounded Rectangle 52"/>
            <p:cNvSpPr/>
            <p:nvPr/>
          </p:nvSpPr>
          <p:spPr>
            <a:xfrm>
              <a:off x="714348" y="1285860"/>
              <a:ext cx="2143140" cy="1214446"/>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Rectangle 53"/>
            <p:cNvSpPr/>
            <p:nvPr/>
          </p:nvSpPr>
          <p:spPr>
            <a:xfrm>
              <a:off x="500034" y="1535469"/>
              <a:ext cx="2643206" cy="741228"/>
            </a:xfrm>
            <a:prstGeom prst="rect">
              <a:avLst/>
            </a:prstGeom>
            <a:noFill/>
          </p:spPr>
          <p:txBody>
            <a:bodyPr wrap="square">
              <a:spAutoFit/>
            </a:bodyPr>
            <a:lstStyle/>
            <a:p>
              <a:pPr algn="ctr" fontAlgn="base">
                <a:lnSpc>
                  <a:spcPts val="2000"/>
                </a:lnSpc>
              </a:pPr>
              <a:r>
                <a:rPr lang="en-GB" b="1" dirty="0" smtClean="0">
                  <a:solidFill>
                    <a:schemeClr val="tx1">
                      <a:lumMod val="65000"/>
                      <a:lumOff val="35000"/>
                    </a:schemeClr>
                  </a:solidFill>
                  <a:latin typeface="+mj-lt"/>
                  <a:ea typeface="+mj-ea"/>
                  <a:cs typeface="+mj-cs"/>
                </a:rPr>
                <a:t>Fragmented</a:t>
              </a:r>
            </a:p>
          </p:txBody>
        </p:sp>
      </p:grpSp>
      <p:grpSp>
        <p:nvGrpSpPr>
          <p:cNvPr id="7" name="Group 54"/>
          <p:cNvGrpSpPr/>
          <p:nvPr/>
        </p:nvGrpSpPr>
        <p:grpSpPr>
          <a:xfrm>
            <a:off x="6127207" y="3286124"/>
            <a:ext cx="2643206" cy="607341"/>
            <a:chOff x="500034" y="1285860"/>
            <a:chExt cx="2643206" cy="1290600"/>
          </a:xfrm>
          <a:solidFill>
            <a:schemeClr val="tx2">
              <a:lumMod val="20000"/>
              <a:lumOff val="80000"/>
            </a:schemeClr>
          </a:solidFill>
        </p:grpSpPr>
        <p:sp>
          <p:nvSpPr>
            <p:cNvPr id="56" name="Rounded Rectangle 55"/>
            <p:cNvSpPr/>
            <p:nvPr/>
          </p:nvSpPr>
          <p:spPr>
            <a:xfrm>
              <a:off x="714348" y="1285860"/>
              <a:ext cx="2143140" cy="1214446"/>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7" name="Rectangle 56"/>
            <p:cNvSpPr/>
            <p:nvPr/>
          </p:nvSpPr>
          <p:spPr>
            <a:xfrm>
              <a:off x="500034" y="1535469"/>
              <a:ext cx="2643206" cy="1040991"/>
            </a:xfrm>
            <a:prstGeom prst="rect">
              <a:avLst/>
            </a:prstGeom>
            <a:noFill/>
          </p:spPr>
          <p:txBody>
            <a:bodyPr wrap="square">
              <a:spAutoFit/>
            </a:bodyPr>
            <a:lstStyle/>
            <a:p>
              <a:pPr algn="ctr" fontAlgn="base">
                <a:lnSpc>
                  <a:spcPts val="1500"/>
                </a:lnSpc>
              </a:pPr>
              <a:r>
                <a:rPr lang="en-GB" b="1" dirty="0" smtClean="0">
                  <a:solidFill>
                    <a:schemeClr val="tx1">
                      <a:lumMod val="65000"/>
                      <a:lumOff val="35000"/>
                    </a:schemeClr>
                  </a:solidFill>
                  <a:latin typeface="+mj-lt"/>
                  <a:ea typeface="+mj-ea"/>
                  <a:cs typeface="+mj-cs"/>
                </a:rPr>
                <a:t>Chronic disease </a:t>
              </a:r>
            </a:p>
            <a:p>
              <a:pPr algn="ctr" fontAlgn="base">
                <a:lnSpc>
                  <a:spcPts val="1500"/>
                </a:lnSpc>
              </a:pPr>
              <a:r>
                <a:rPr lang="en-GB" b="1" dirty="0" smtClean="0">
                  <a:solidFill>
                    <a:schemeClr val="tx1">
                      <a:lumMod val="65000"/>
                      <a:lumOff val="35000"/>
                    </a:schemeClr>
                  </a:solidFill>
                  <a:latin typeface="+mj-lt"/>
                  <a:ea typeface="+mj-ea"/>
                  <a:cs typeface="+mj-cs"/>
                </a:rPr>
                <a:t>and obesity</a:t>
              </a:r>
            </a:p>
          </p:txBody>
        </p:sp>
      </p:grpSp>
      <p:grpSp>
        <p:nvGrpSpPr>
          <p:cNvPr id="8" name="Group 57"/>
          <p:cNvGrpSpPr/>
          <p:nvPr/>
        </p:nvGrpSpPr>
        <p:grpSpPr>
          <a:xfrm>
            <a:off x="142844" y="6143644"/>
            <a:ext cx="2643206" cy="607341"/>
            <a:chOff x="500034" y="1285860"/>
            <a:chExt cx="2643206" cy="1290600"/>
          </a:xfrm>
          <a:solidFill>
            <a:schemeClr val="tx2">
              <a:lumMod val="20000"/>
              <a:lumOff val="80000"/>
            </a:schemeClr>
          </a:solidFill>
        </p:grpSpPr>
        <p:sp>
          <p:nvSpPr>
            <p:cNvPr id="59" name="Rounded Rectangle 58"/>
            <p:cNvSpPr/>
            <p:nvPr/>
          </p:nvSpPr>
          <p:spPr>
            <a:xfrm>
              <a:off x="714348" y="1285860"/>
              <a:ext cx="2143140" cy="1214446"/>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0" name="Rectangle 59"/>
            <p:cNvSpPr/>
            <p:nvPr/>
          </p:nvSpPr>
          <p:spPr>
            <a:xfrm>
              <a:off x="500034" y="1535469"/>
              <a:ext cx="2643206" cy="1040991"/>
            </a:xfrm>
            <a:prstGeom prst="rect">
              <a:avLst/>
            </a:prstGeom>
            <a:noFill/>
          </p:spPr>
          <p:txBody>
            <a:bodyPr wrap="square">
              <a:spAutoFit/>
            </a:bodyPr>
            <a:lstStyle/>
            <a:p>
              <a:pPr algn="ctr" fontAlgn="base">
                <a:lnSpc>
                  <a:spcPts val="1500"/>
                </a:lnSpc>
              </a:pPr>
              <a:r>
                <a:rPr lang="en-GB" b="1" dirty="0" smtClean="0">
                  <a:solidFill>
                    <a:schemeClr val="tx1">
                      <a:lumMod val="65000"/>
                      <a:lumOff val="35000"/>
                    </a:schemeClr>
                  </a:solidFill>
                  <a:latin typeface="+mj-lt"/>
                  <a:ea typeface="+mj-ea"/>
                  <a:cs typeface="+mj-cs"/>
                </a:rPr>
                <a:t>Hospital-centric </a:t>
              </a:r>
            </a:p>
            <a:p>
              <a:pPr algn="ctr" fontAlgn="base">
                <a:lnSpc>
                  <a:spcPts val="1500"/>
                </a:lnSpc>
              </a:pPr>
              <a:r>
                <a:rPr lang="en-GB" b="1" dirty="0" smtClean="0">
                  <a:solidFill>
                    <a:schemeClr val="tx1">
                      <a:lumMod val="65000"/>
                      <a:lumOff val="35000"/>
                    </a:schemeClr>
                  </a:solidFill>
                  <a:latin typeface="+mj-lt"/>
                  <a:ea typeface="+mj-ea"/>
                  <a:cs typeface="+mj-cs"/>
                </a:rPr>
                <a:t>MOC</a:t>
              </a:r>
            </a:p>
          </p:txBody>
        </p:sp>
      </p:grpSp>
      <p:grpSp>
        <p:nvGrpSpPr>
          <p:cNvPr id="9" name="Group 48"/>
          <p:cNvGrpSpPr/>
          <p:nvPr/>
        </p:nvGrpSpPr>
        <p:grpSpPr>
          <a:xfrm>
            <a:off x="3287508" y="3286124"/>
            <a:ext cx="2643206" cy="571504"/>
            <a:chOff x="500034" y="1285860"/>
            <a:chExt cx="2643206" cy="1214446"/>
          </a:xfrm>
          <a:solidFill>
            <a:schemeClr val="tx2">
              <a:lumMod val="20000"/>
              <a:lumOff val="80000"/>
            </a:schemeClr>
          </a:solidFill>
        </p:grpSpPr>
        <p:sp>
          <p:nvSpPr>
            <p:cNvPr id="50" name="Rounded Rectangle 49"/>
            <p:cNvSpPr/>
            <p:nvPr/>
          </p:nvSpPr>
          <p:spPr>
            <a:xfrm>
              <a:off x="714348" y="1285860"/>
              <a:ext cx="2143140" cy="1214446"/>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Rectangle 50"/>
            <p:cNvSpPr/>
            <p:nvPr/>
          </p:nvSpPr>
          <p:spPr>
            <a:xfrm>
              <a:off x="500034" y="1535469"/>
              <a:ext cx="2643206" cy="741228"/>
            </a:xfrm>
            <a:prstGeom prst="rect">
              <a:avLst/>
            </a:prstGeom>
            <a:noFill/>
          </p:spPr>
          <p:txBody>
            <a:bodyPr wrap="square">
              <a:spAutoFit/>
            </a:bodyPr>
            <a:lstStyle/>
            <a:p>
              <a:pPr algn="ctr" fontAlgn="base">
                <a:lnSpc>
                  <a:spcPts val="2000"/>
                </a:lnSpc>
              </a:pPr>
              <a:r>
                <a:rPr lang="en-GB" b="1" dirty="0" smtClean="0">
                  <a:solidFill>
                    <a:schemeClr val="tx1">
                      <a:lumMod val="65000"/>
                      <a:lumOff val="35000"/>
                    </a:schemeClr>
                  </a:solidFill>
                  <a:latin typeface="+mj-lt"/>
                  <a:ea typeface="+mj-ea"/>
                  <a:cs typeface="+mj-cs"/>
                </a:rPr>
                <a:t>Ageing population</a:t>
              </a:r>
            </a:p>
          </p:txBody>
        </p:sp>
      </p:gr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30318" y="4035986"/>
            <a:ext cx="3000396" cy="2043150"/>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8596" y="2857496"/>
            <a:ext cx="2222257" cy="3163372"/>
          </a:xfrm>
          <a:prstGeom prst="rect">
            <a:avLst/>
          </a:prstGeom>
          <a:noFill/>
          <a:ln w="9525">
            <a:noFill/>
            <a:miter lim="800000"/>
            <a:headEnd/>
            <a:tailEnd/>
          </a:ln>
          <a:effectLst/>
        </p:spPr>
      </p:pic>
      <p:sp>
        <p:nvSpPr>
          <p:cNvPr id="62" name="Title 1"/>
          <p:cNvSpPr txBox="1">
            <a:spLocks/>
          </p:cNvSpPr>
          <p:nvPr/>
        </p:nvSpPr>
        <p:spPr>
          <a:xfrm>
            <a:off x="357158" y="1500174"/>
            <a:ext cx="3000396"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E" sz="3600" b="0" i="0" u="none" strike="noStrike" kern="1200" cap="small" spc="0" normalizeH="0" noProof="0" dirty="0" smtClean="0">
                <a:ln>
                  <a:noFill/>
                </a:ln>
                <a:solidFill>
                  <a:schemeClr val="tx1">
                    <a:lumMod val="65000"/>
                    <a:lumOff val="35000"/>
                  </a:schemeClr>
                </a:solidFill>
                <a:effectLst/>
                <a:uLnTx/>
                <a:uFillTx/>
                <a:latin typeface="+mj-lt"/>
                <a:ea typeface="+mj-ea"/>
                <a:cs typeface="+mj-cs"/>
              </a:rPr>
              <a:t>Challenges...</a:t>
            </a:r>
            <a:endParaRPr kumimoji="0" lang="en-IE" sz="3600" b="0" i="0" u="none" strike="noStrike" kern="1200" cap="small" spc="0" normalizeH="0" noProof="0" dirty="0">
              <a:ln>
                <a:noFill/>
              </a:ln>
              <a:solidFill>
                <a:schemeClr val="tx1">
                  <a:lumMod val="65000"/>
                  <a:lumOff val="35000"/>
                </a:schemeClr>
              </a:solidFill>
              <a:effectLst/>
              <a:uLnTx/>
              <a:uFillTx/>
              <a:latin typeface="+mj-lt"/>
              <a:ea typeface="+mj-ea"/>
              <a:cs typeface="+mj-cs"/>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39366" y="4119240"/>
            <a:ext cx="2857004" cy="18766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705299" y="1358639"/>
            <a:ext cx="3019021" cy="20449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2" descr="C:\Users\johnokeeffe\Desktop\Aines bits\Presentations\screenshot DALYs Ireland GBD.png"/>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6297262" y="1375014"/>
            <a:ext cx="2120292" cy="1785938"/>
          </a:xfrm>
          <a:prstGeom prst="rect">
            <a:avLst/>
          </a:prstGeom>
          <a:noFill/>
          <a:extLst>
            <a:ext uri="{909E8E84-426E-40DD-AFC4-6F175D3DCCD1}">
              <a14:hiddenFill xmlns:a14="http://schemas.microsoft.com/office/drawing/2010/main" xmlns="">
                <a:solidFill>
                  <a:srgbClr val="FFFFFF"/>
                </a:solidFill>
              </a14:hiddenFill>
            </a:ext>
          </a:extLst>
        </p:spPr>
      </p:pic>
      <p:pic>
        <p:nvPicPr>
          <p:cNvPr id="27" name="Picture 26" descr="NICP Visual Identity.png"/>
          <p:cNvPicPr>
            <a:picLocks noChangeAspect="1"/>
          </p:cNvPicPr>
          <p:nvPr/>
        </p:nvPicPr>
        <p:blipFill>
          <a:blip r:embed="rId8" cstate="print"/>
          <a:stretch>
            <a:fillRect/>
          </a:stretch>
        </p:blipFill>
        <p:spPr>
          <a:xfrm>
            <a:off x="142844" y="-24"/>
            <a:ext cx="2647378" cy="1140859"/>
          </a:xfrm>
          <a:prstGeom prst="rect">
            <a:avLst/>
          </a:prstGeom>
        </p:spPr>
      </p:pic>
    </p:spTree>
    <p:extLst>
      <p:ext uri="{BB962C8B-B14F-4D97-AF65-F5344CB8AC3E}">
        <p14:creationId xmlns:p14="http://schemas.microsoft.com/office/powerpoint/2010/main" xmlns="" val="42447452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P colours (line) - latest - august 20th 2015.gi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93659"/>
            <a:ext cx="9144000" cy="435077"/>
          </a:xfrm>
          <a:prstGeom prst="rect">
            <a:avLst/>
          </a:prstGeom>
        </p:spPr>
      </p:pic>
      <p:pic>
        <p:nvPicPr>
          <p:cNvPr id="37" name="Picture 6" descr="Q:\USERS\CARCULLEN\National Comms\2014\Aines office\logo\Clinical Strategy and Programmes Division logo.jpg"/>
          <p:cNvPicPr>
            <a:picLocks noChangeAspect="1" noChangeArrowheads="1"/>
          </p:cNvPicPr>
          <p:nvPr/>
        </p:nvPicPr>
        <p:blipFill>
          <a:blip r:embed="rId4" cstate="print"/>
          <a:srcRect/>
          <a:stretch>
            <a:fillRect/>
          </a:stretch>
        </p:blipFill>
        <p:spPr bwMode="auto">
          <a:xfrm>
            <a:off x="7646330" y="6237312"/>
            <a:ext cx="1497669" cy="620688"/>
          </a:xfrm>
          <a:prstGeom prst="rect">
            <a:avLst/>
          </a:prstGeom>
          <a:noFill/>
          <a:ln w="9525">
            <a:noFill/>
            <a:miter lim="800000"/>
            <a:headEnd/>
            <a:tailEnd/>
          </a:ln>
        </p:spPr>
      </p:pic>
      <p:pic>
        <p:nvPicPr>
          <p:cNvPr id="38" name="Picture 37" descr="NICP Visual Identity.png"/>
          <p:cNvPicPr>
            <a:picLocks noChangeAspect="1"/>
          </p:cNvPicPr>
          <p:nvPr/>
        </p:nvPicPr>
        <p:blipFill>
          <a:blip r:embed="rId5" cstate="print"/>
          <a:stretch>
            <a:fillRect/>
          </a:stretch>
        </p:blipFill>
        <p:spPr>
          <a:xfrm>
            <a:off x="142844" y="-24"/>
            <a:ext cx="2647378" cy="1140859"/>
          </a:xfrm>
          <a:prstGeom prst="rect">
            <a:avLst/>
          </a:prstGeom>
        </p:spPr>
      </p:pic>
      <p:sp>
        <p:nvSpPr>
          <p:cNvPr id="9" name="Title 1"/>
          <p:cNvSpPr txBox="1">
            <a:spLocks/>
          </p:cNvSpPr>
          <p:nvPr/>
        </p:nvSpPr>
        <p:spPr>
          <a:xfrm>
            <a:off x="2915816" y="188640"/>
            <a:ext cx="6043626" cy="782960"/>
          </a:xfrm>
          <a:prstGeom prst="rect">
            <a:avLst/>
          </a:prstGeom>
        </p:spPr>
        <p:txBody>
          <a:bodyPr vert="horz" lIns="91440" tIns="45720" rIns="91440" bIns="45720" rtlCol="0" anchor="ctr">
            <a:noAutofit/>
          </a:bodyPr>
          <a:lstStyle/>
          <a:p>
            <a:pPr>
              <a:lnSpc>
                <a:spcPts val="3500"/>
              </a:lnSpc>
              <a:spcBef>
                <a:spcPct val="0"/>
              </a:spcBef>
              <a:defRPr/>
            </a:pPr>
            <a:r>
              <a:rPr lang="en-IE" sz="3200" dirty="0" smtClean="0">
                <a:solidFill>
                  <a:schemeClr val="tx1">
                    <a:lumMod val="65000"/>
                    <a:lumOff val="35000"/>
                  </a:schemeClr>
                </a:solidFill>
                <a:latin typeface="+mj-lt"/>
                <a:ea typeface="+mj-ea"/>
                <a:cs typeface="+mj-cs"/>
              </a:rPr>
              <a:t>New Developments</a:t>
            </a:r>
            <a:endParaRPr lang="en-IE" sz="3200" dirty="0">
              <a:solidFill>
                <a:schemeClr val="tx1">
                  <a:lumMod val="65000"/>
                  <a:lumOff val="35000"/>
                </a:schemeClr>
              </a:solidFill>
              <a:latin typeface="+mj-lt"/>
              <a:ea typeface="+mj-ea"/>
              <a:cs typeface="+mj-cs"/>
            </a:endParaRPr>
          </a:p>
        </p:txBody>
      </p:sp>
      <p:sp>
        <p:nvSpPr>
          <p:cNvPr id="8" name="Rounded Rectangle 7"/>
          <p:cNvSpPr/>
          <p:nvPr/>
        </p:nvSpPr>
        <p:spPr>
          <a:xfrm>
            <a:off x="571472" y="1928802"/>
            <a:ext cx="8215370" cy="4214842"/>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2" name="Rectangle 4"/>
          <p:cNvSpPr>
            <a:spLocks noChangeArrowheads="1"/>
          </p:cNvSpPr>
          <p:nvPr/>
        </p:nvSpPr>
        <p:spPr bwMode="auto">
          <a:xfrm>
            <a:off x="2505363" y="2285992"/>
            <a:ext cx="5995727" cy="2233347"/>
          </a:xfrm>
          <a:prstGeom prst="rect">
            <a:avLst/>
          </a:prstGeom>
          <a:noFill/>
          <a:ln w="9525">
            <a:noFill/>
            <a:miter lim="800000"/>
            <a:headEnd/>
            <a:tailEnd/>
          </a:ln>
        </p:spPr>
        <p:txBody>
          <a:bodyPr wrap="square" lIns="17188" tIns="17188" rIns="17188" bIns="0">
            <a:spAutoFit/>
          </a:bodyPr>
          <a:lstStyle/>
          <a:p>
            <a:pPr>
              <a:buSzPts val="2000"/>
            </a:pPr>
            <a:r>
              <a:rPr lang="en-GB" dirty="0" smtClean="0"/>
              <a:t>INTEGRATED CARE PROGRAMMES </a:t>
            </a:r>
          </a:p>
          <a:p>
            <a:pPr>
              <a:buSzPts val="2000"/>
            </a:pPr>
            <a:r>
              <a:rPr lang="en-GB" dirty="0" smtClean="0"/>
              <a:t>FOR PATIENT FLOW &amp; CHILDREN:</a:t>
            </a:r>
          </a:p>
          <a:p>
            <a:pPr indent="355600">
              <a:buSzPts val="2000"/>
              <a:buFont typeface="Arial" pitchFamily="34" charset="0"/>
              <a:buChar char="•"/>
            </a:pPr>
            <a:r>
              <a:rPr lang="en-GB" dirty="0" smtClean="0"/>
              <a:t>Establishment underway</a:t>
            </a:r>
          </a:p>
          <a:p>
            <a:pPr indent="355600">
              <a:buSzPts val="2000"/>
              <a:buFont typeface="Arial" pitchFamily="34" charset="0"/>
              <a:buChar char="•"/>
            </a:pPr>
            <a:r>
              <a:rPr lang="en-GB" dirty="0" smtClean="0"/>
              <a:t>Recent appointment of two Senior Programme Managers who will work closely with their Programme Steering Groups, Clinical Leads and key stakeholders to develop and implement their respective programmes of work designed to deliver co-ordinated and person-centred care</a:t>
            </a:r>
            <a:endParaRPr lang="en-IE" dirty="0" smtClean="0"/>
          </a:p>
        </p:txBody>
      </p:sp>
      <p:sp>
        <p:nvSpPr>
          <p:cNvPr id="21" name="Oval 20"/>
          <p:cNvSpPr/>
          <p:nvPr/>
        </p:nvSpPr>
        <p:spPr>
          <a:xfrm>
            <a:off x="928662" y="2285992"/>
            <a:ext cx="785818" cy="642942"/>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26925411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P colours (line) - latest - august 20th 2015.gi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93659"/>
            <a:ext cx="9144000" cy="435077"/>
          </a:xfrm>
          <a:prstGeom prst="rect">
            <a:avLst/>
          </a:prstGeom>
        </p:spPr>
      </p:pic>
      <p:pic>
        <p:nvPicPr>
          <p:cNvPr id="38" name="Picture 37" descr="NICP Visual Identity.png"/>
          <p:cNvPicPr>
            <a:picLocks noChangeAspect="1"/>
          </p:cNvPicPr>
          <p:nvPr/>
        </p:nvPicPr>
        <p:blipFill>
          <a:blip r:embed="rId4" cstate="print"/>
          <a:stretch>
            <a:fillRect/>
          </a:stretch>
        </p:blipFill>
        <p:spPr>
          <a:xfrm>
            <a:off x="142844" y="-24"/>
            <a:ext cx="2647378" cy="1140859"/>
          </a:xfrm>
          <a:prstGeom prst="rect">
            <a:avLst/>
          </a:prstGeom>
        </p:spPr>
      </p:pic>
      <p:sp>
        <p:nvSpPr>
          <p:cNvPr id="9" name="Title 1"/>
          <p:cNvSpPr txBox="1">
            <a:spLocks/>
          </p:cNvSpPr>
          <p:nvPr/>
        </p:nvSpPr>
        <p:spPr>
          <a:xfrm>
            <a:off x="2915816" y="188640"/>
            <a:ext cx="6043626" cy="782960"/>
          </a:xfrm>
          <a:prstGeom prst="rect">
            <a:avLst/>
          </a:prstGeom>
        </p:spPr>
        <p:txBody>
          <a:bodyPr vert="horz" lIns="91440" tIns="45720" rIns="91440" bIns="45720" rtlCol="0" anchor="ctr">
            <a:noAutofit/>
          </a:bodyPr>
          <a:lstStyle/>
          <a:p>
            <a:pPr>
              <a:lnSpc>
                <a:spcPts val="3500"/>
              </a:lnSpc>
              <a:spcBef>
                <a:spcPct val="0"/>
              </a:spcBef>
              <a:defRPr/>
            </a:pPr>
            <a:r>
              <a:rPr lang="en-IE" sz="3200" dirty="0" smtClean="0">
                <a:solidFill>
                  <a:schemeClr val="tx1">
                    <a:lumMod val="65000"/>
                    <a:lumOff val="35000"/>
                  </a:schemeClr>
                </a:solidFill>
                <a:latin typeface="+mj-lt"/>
                <a:ea typeface="+mj-ea"/>
                <a:cs typeface="+mj-cs"/>
              </a:rPr>
              <a:t>ICP for </a:t>
            </a:r>
            <a:r>
              <a:rPr lang="en-IE" sz="3200" b="1" dirty="0" smtClean="0">
                <a:solidFill>
                  <a:schemeClr val="tx1">
                    <a:lumMod val="65000"/>
                    <a:lumOff val="35000"/>
                  </a:schemeClr>
                </a:solidFill>
                <a:latin typeface="+mj-lt"/>
                <a:ea typeface="+mj-ea"/>
                <a:cs typeface="+mj-cs"/>
              </a:rPr>
              <a:t>Patient Flow : </a:t>
            </a:r>
            <a:r>
              <a:rPr lang="en-IE" sz="3200" dirty="0" smtClean="0">
                <a:solidFill>
                  <a:schemeClr val="tx1">
                    <a:lumMod val="65000"/>
                    <a:lumOff val="35000"/>
                  </a:schemeClr>
                </a:solidFill>
                <a:latin typeface="+mj-lt"/>
                <a:ea typeface="+mj-ea"/>
                <a:cs typeface="+mj-cs"/>
              </a:rPr>
              <a:t>Overview</a:t>
            </a:r>
            <a:r>
              <a:rPr lang="en-IE" sz="3200" b="1" dirty="0" smtClean="0">
                <a:solidFill>
                  <a:schemeClr val="tx1">
                    <a:lumMod val="65000"/>
                    <a:lumOff val="35000"/>
                  </a:schemeClr>
                </a:solidFill>
                <a:latin typeface="+mj-lt"/>
                <a:ea typeface="+mj-ea"/>
                <a:cs typeface="+mj-cs"/>
              </a:rPr>
              <a:t> </a:t>
            </a:r>
            <a:endParaRPr lang="en-IE" sz="3200" b="1" dirty="0">
              <a:solidFill>
                <a:schemeClr val="tx1">
                  <a:lumMod val="65000"/>
                  <a:lumOff val="35000"/>
                </a:schemeClr>
              </a:solidFill>
              <a:latin typeface="+mj-lt"/>
              <a:ea typeface="+mj-ea"/>
              <a:cs typeface="+mj-cs"/>
            </a:endParaRPr>
          </a:p>
        </p:txBody>
      </p:sp>
      <p:pic>
        <p:nvPicPr>
          <p:cNvPr id="8" name="Picture 2"/>
          <p:cNvPicPr>
            <a:picLocks noChangeAspect="1" noChangeArrowheads="1"/>
          </p:cNvPicPr>
          <p:nvPr/>
        </p:nvPicPr>
        <p:blipFill>
          <a:blip r:embed="rId5" cstate="print"/>
          <a:srcRect/>
          <a:stretch>
            <a:fillRect/>
          </a:stretch>
        </p:blipFill>
        <p:spPr bwMode="auto">
          <a:xfrm>
            <a:off x="4932040" y="4653136"/>
            <a:ext cx="1000260" cy="316747"/>
          </a:xfrm>
          <a:prstGeom prst="rect">
            <a:avLst/>
          </a:prstGeom>
          <a:noFill/>
          <a:ln w="9525">
            <a:noFill/>
            <a:miter lim="800000"/>
            <a:headEnd/>
            <a:tailEnd/>
          </a:ln>
          <a:effectLst/>
        </p:spPr>
      </p:pic>
      <p:pic>
        <p:nvPicPr>
          <p:cNvPr id="11" name="Picture 2"/>
          <p:cNvPicPr>
            <a:picLocks noChangeAspect="1" noChangeArrowheads="1"/>
          </p:cNvPicPr>
          <p:nvPr/>
        </p:nvPicPr>
        <p:blipFill>
          <a:blip r:embed="rId5" cstate="print"/>
          <a:srcRect/>
          <a:stretch>
            <a:fillRect/>
          </a:stretch>
        </p:blipFill>
        <p:spPr bwMode="auto">
          <a:xfrm>
            <a:off x="4932040" y="5661248"/>
            <a:ext cx="1000260" cy="316747"/>
          </a:xfrm>
          <a:prstGeom prst="rect">
            <a:avLst/>
          </a:prstGeom>
          <a:noFill/>
          <a:ln w="9525">
            <a:noFill/>
            <a:miter lim="800000"/>
            <a:headEnd/>
            <a:tailEnd/>
          </a:ln>
          <a:effectLst/>
        </p:spPr>
      </p:pic>
      <p:sp>
        <p:nvSpPr>
          <p:cNvPr id="12" name="Rounded Rectangle 11"/>
          <p:cNvSpPr/>
          <p:nvPr/>
        </p:nvSpPr>
        <p:spPr>
          <a:xfrm>
            <a:off x="323528" y="2636912"/>
            <a:ext cx="1928794" cy="714380"/>
          </a:xfrm>
          <a:prstGeom prst="roundRect">
            <a:avLst/>
          </a:prstGeom>
          <a:solidFill>
            <a:srgbClr val="FFCC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100"/>
              </a:lnSpc>
              <a:buFont typeface="Arial" pitchFamily="34" charset="0"/>
              <a:buChar char="•"/>
            </a:pPr>
            <a:endParaRPr lang="en-US" sz="1400" dirty="0" smtClean="0">
              <a:solidFill>
                <a:schemeClr val="tx1"/>
              </a:solidFill>
            </a:endParaRPr>
          </a:p>
        </p:txBody>
      </p:sp>
      <p:sp>
        <p:nvSpPr>
          <p:cNvPr id="13" name="TextBox 12"/>
          <p:cNvSpPr txBox="1"/>
          <p:nvPr/>
        </p:nvSpPr>
        <p:spPr>
          <a:xfrm>
            <a:off x="467544" y="2780928"/>
            <a:ext cx="1571604" cy="461665"/>
          </a:xfrm>
          <a:prstGeom prst="rect">
            <a:avLst/>
          </a:prstGeom>
          <a:noFill/>
        </p:spPr>
        <p:txBody>
          <a:bodyPr wrap="square" rtlCol="0">
            <a:spAutoFit/>
          </a:bodyPr>
          <a:lstStyle/>
          <a:p>
            <a:pPr algn="ctr"/>
            <a:r>
              <a:rPr lang="en-GB" sz="2400" b="1" dirty="0" smtClean="0"/>
              <a:t>Why?</a:t>
            </a:r>
            <a:endParaRPr lang="en-GB" sz="2400" b="1" dirty="0"/>
          </a:p>
        </p:txBody>
      </p:sp>
      <p:sp>
        <p:nvSpPr>
          <p:cNvPr id="14" name="Rounded Rectangle 13"/>
          <p:cNvSpPr/>
          <p:nvPr/>
        </p:nvSpPr>
        <p:spPr>
          <a:xfrm>
            <a:off x="2428860" y="4941168"/>
            <a:ext cx="6215106" cy="671415"/>
          </a:xfrm>
          <a:prstGeom prst="roundRect">
            <a:avLst/>
          </a:prstGeom>
          <a:solidFill>
            <a:srgbClr val="CC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sz="1400" dirty="0" smtClean="0">
                <a:solidFill>
                  <a:schemeClr val="tx1"/>
                </a:solidFill>
              </a:rPr>
              <a:t>The Senior </a:t>
            </a:r>
            <a:r>
              <a:rPr lang="en-US" sz="1400" dirty="0" err="1" smtClean="0">
                <a:solidFill>
                  <a:schemeClr val="tx1"/>
                </a:solidFill>
              </a:rPr>
              <a:t>Programme</a:t>
            </a:r>
            <a:r>
              <a:rPr lang="en-US" sz="1400" dirty="0" smtClean="0">
                <a:solidFill>
                  <a:schemeClr val="tx1"/>
                </a:solidFill>
              </a:rPr>
              <a:t> Manager and Executive Chair are now in place and the ICP </a:t>
            </a:r>
          </a:p>
          <a:p>
            <a:pPr algn="ctr">
              <a:lnSpc>
                <a:spcPts val="1200"/>
              </a:lnSpc>
            </a:pPr>
            <a:endParaRPr lang="en-US" sz="1400" dirty="0" smtClean="0">
              <a:solidFill>
                <a:schemeClr val="tx1"/>
              </a:solidFill>
            </a:endParaRPr>
          </a:p>
          <a:p>
            <a:pPr algn="ctr">
              <a:lnSpc>
                <a:spcPts val="1200"/>
              </a:lnSpc>
            </a:pPr>
            <a:r>
              <a:rPr lang="en-US" sz="1400" dirty="0" smtClean="0">
                <a:solidFill>
                  <a:schemeClr val="tx1"/>
                </a:solidFill>
              </a:rPr>
              <a:t>for Patient Flow is currently in planning phase</a:t>
            </a:r>
            <a:endParaRPr lang="en-GB" sz="1400" dirty="0" smtClean="0">
              <a:solidFill>
                <a:schemeClr val="tx1"/>
              </a:solidFill>
            </a:endParaRPr>
          </a:p>
        </p:txBody>
      </p:sp>
      <p:sp>
        <p:nvSpPr>
          <p:cNvPr id="15" name="Rounded Rectangle 14"/>
          <p:cNvSpPr/>
          <p:nvPr/>
        </p:nvSpPr>
        <p:spPr>
          <a:xfrm>
            <a:off x="251520" y="4797152"/>
            <a:ext cx="1928794" cy="788032"/>
          </a:xfrm>
          <a:prstGeom prst="roundRect">
            <a:avLst/>
          </a:prstGeom>
          <a:solidFill>
            <a:srgbClr val="CC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200"/>
              </a:lnSpc>
              <a:buFont typeface="Arial" pitchFamily="34" charset="0"/>
              <a:buChar char="•"/>
            </a:pPr>
            <a:endParaRPr lang="en-US" sz="1400" dirty="0" smtClean="0">
              <a:solidFill>
                <a:schemeClr val="tx1"/>
              </a:solidFill>
            </a:endParaRPr>
          </a:p>
        </p:txBody>
      </p:sp>
      <p:sp>
        <p:nvSpPr>
          <p:cNvPr id="16" name="TextBox 15"/>
          <p:cNvSpPr txBox="1"/>
          <p:nvPr/>
        </p:nvSpPr>
        <p:spPr>
          <a:xfrm>
            <a:off x="107504" y="4797152"/>
            <a:ext cx="2143044" cy="830997"/>
          </a:xfrm>
          <a:prstGeom prst="rect">
            <a:avLst/>
          </a:prstGeom>
          <a:noFill/>
        </p:spPr>
        <p:txBody>
          <a:bodyPr wrap="square" rtlCol="0">
            <a:spAutoFit/>
          </a:bodyPr>
          <a:lstStyle/>
          <a:p>
            <a:pPr algn="ctr"/>
            <a:r>
              <a:rPr lang="en-GB" sz="2400" b="1" dirty="0" smtClean="0"/>
              <a:t>Programme Status</a:t>
            </a:r>
            <a:endParaRPr lang="en-GB" sz="2400" b="1" dirty="0"/>
          </a:p>
        </p:txBody>
      </p:sp>
      <p:sp>
        <p:nvSpPr>
          <p:cNvPr id="17" name="Rounded Rectangle 16"/>
          <p:cNvSpPr/>
          <p:nvPr/>
        </p:nvSpPr>
        <p:spPr>
          <a:xfrm>
            <a:off x="2555776" y="5949280"/>
            <a:ext cx="6143668" cy="714380"/>
          </a:xfrm>
          <a:prstGeom prst="round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To support seamless patient flow across all healthcare settings</a:t>
            </a:r>
            <a:r>
              <a:rPr lang="en-US" sz="1400" dirty="0" smtClean="0">
                <a:solidFill>
                  <a:schemeClr val="tx1"/>
                </a:solidFill>
              </a:rPr>
              <a:t>. </a:t>
            </a:r>
          </a:p>
        </p:txBody>
      </p:sp>
      <p:sp>
        <p:nvSpPr>
          <p:cNvPr id="18" name="Rounded Rectangle 17"/>
          <p:cNvSpPr/>
          <p:nvPr/>
        </p:nvSpPr>
        <p:spPr>
          <a:xfrm>
            <a:off x="251520" y="5949280"/>
            <a:ext cx="1928794" cy="714380"/>
          </a:xfrm>
          <a:prstGeom prst="round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200"/>
              </a:lnSpc>
              <a:buFont typeface="Arial" pitchFamily="34" charset="0"/>
              <a:buChar char="•"/>
            </a:pPr>
            <a:endParaRPr lang="en-US" sz="1400" dirty="0" smtClean="0">
              <a:solidFill>
                <a:schemeClr val="tx1"/>
              </a:solidFill>
            </a:endParaRPr>
          </a:p>
        </p:txBody>
      </p:sp>
      <p:sp>
        <p:nvSpPr>
          <p:cNvPr id="19" name="TextBox 18"/>
          <p:cNvSpPr txBox="1"/>
          <p:nvPr/>
        </p:nvSpPr>
        <p:spPr>
          <a:xfrm>
            <a:off x="179512" y="6021288"/>
            <a:ext cx="2143044" cy="489878"/>
          </a:xfrm>
          <a:prstGeom prst="rect">
            <a:avLst/>
          </a:prstGeom>
          <a:noFill/>
        </p:spPr>
        <p:txBody>
          <a:bodyPr wrap="square" rtlCol="0">
            <a:spAutoFit/>
          </a:bodyPr>
          <a:lstStyle/>
          <a:p>
            <a:pPr algn="ctr" fontAlgn="base">
              <a:lnSpc>
                <a:spcPts val="3100"/>
              </a:lnSpc>
            </a:pPr>
            <a:r>
              <a:rPr lang="en-US" sz="2400" b="1" dirty="0" smtClean="0"/>
              <a:t>Goal</a:t>
            </a:r>
          </a:p>
        </p:txBody>
      </p:sp>
      <p:sp>
        <p:nvSpPr>
          <p:cNvPr id="20" name="Rounded Rectangle 19"/>
          <p:cNvSpPr/>
          <p:nvPr/>
        </p:nvSpPr>
        <p:spPr>
          <a:xfrm>
            <a:off x="2857488" y="1357298"/>
            <a:ext cx="1571636" cy="936674"/>
          </a:xfrm>
          <a:prstGeom prst="roundRect">
            <a:avLst/>
          </a:prstGeom>
          <a:blipFill>
            <a:blip r:embed="rId6" cstate="prin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100"/>
              </a:lnSpc>
            </a:pPr>
            <a:endParaRPr lang="en-GB" sz="2000" b="1" dirty="0" smtClean="0">
              <a:solidFill>
                <a:schemeClr val="bg1"/>
              </a:solidFill>
            </a:endParaRPr>
          </a:p>
        </p:txBody>
      </p:sp>
      <p:sp>
        <p:nvSpPr>
          <p:cNvPr id="21" name="Rounded Rectangle 20"/>
          <p:cNvSpPr/>
          <p:nvPr/>
        </p:nvSpPr>
        <p:spPr>
          <a:xfrm>
            <a:off x="4860032" y="2348880"/>
            <a:ext cx="1440160" cy="421218"/>
          </a:xfrm>
          <a:prstGeom prst="roundRect">
            <a:avLst/>
          </a:prstGeom>
          <a:solidFill>
            <a:srgbClr val="FFCC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100"/>
              </a:lnSpc>
            </a:pPr>
            <a:r>
              <a:rPr lang="en-GB" sz="1200" dirty="0" smtClean="0">
                <a:solidFill>
                  <a:schemeClr val="tx1"/>
                </a:solidFill>
              </a:rPr>
              <a:t>Waiting lists</a:t>
            </a:r>
          </a:p>
        </p:txBody>
      </p:sp>
      <p:sp>
        <p:nvSpPr>
          <p:cNvPr id="22" name="Rounded Rectangle 21"/>
          <p:cNvSpPr/>
          <p:nvPr/>
        </p:nvSpPr>
        <p:spPr>
          <a:xfrm>
            <a:off x="6876256" y="1340768"/>
            <a:ext cx="1428760" cy="928694"/>
          </a:xfrm>
          <a:prstGeom prst="roundRect">
            <a:avLst/>
          </a:prstGeom>
          <a:blipFill>
            <a:blip r:embed="rId7" cstate="prin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1100"/>
              </a:lnSpc>
              <a:buFont typeface="Arial" pitchFamily="34" charset="0"/>
              <a:buChar char="•"/>
            </a:pPr>
            <a:endParaRPr lang="en-GB" sz="2000" dirty="0" smtClean="0">
              <a:solidFill>
                <a:schemeClr val="bg1"/>
              </a:solidFill>
            </a:endParaRPr>
          </a:p>
        </p:txBody>
      </p:sp>
      <p:sp>
        <p:nvSpPr>
          <p:cNvPr id="23" name="Rounded Rectangle 22"/>
          <p:cNvSpPr/>
          <p:nvPr/>
        </p:nvSpPr>
        <p:spPr>
          <a:xfrm>
            <a:off x="4788024" y="4005064"/>
            <a:ext cx="1571636" cy="500066"/>
          </a:xfrm>
          <a:prstGeom prst="roundRect">
            <a:avLst/>
          </a:prstGeom>
          <a:solidFill>
            <a:srgbClr val="FFCC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100"/>
              </a:lnSpc>
            </a:pPr>
            <a:r>
              <a:rPr lang="en-US" sz="1200" dirty="0" smtClean="0">
                <a:solidFill>
                  <a:schemeClr val="tx1"/>
                </a:solidFill>
              </a:rPr>
              <a:t>Impact of poor flow on patient outcomes</a:t>
            </a:r>
          </a:p>
        </p:txBody>
      </p:sp>
      <p:sp>
        <p:nvSpPr>
          <p:cNvPr id="24" name="Rounded Rectangle 23"/>
          <p:cNvSpPr/>
          <p:nvPr/>
        </p:nvSpPr>
        <p:spPr>
          <a:xfrm>
            <a:off x="6516216" y="4005064"/>
            <a:ext cx="2428892" cy="500066"/>
          </a:xfrm>
          <a:prstGeom prst="roundRect">
            <a:avLst/>
          </a:prstGeom>
          <a:solidFill>
            <a:srgbClr val="FFCC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900"/>
              </a:lnSpc>
            </a:pPr>
            <a:r>
              <a:rPr lang="en-US" sz="1200" dirty="0" smtClean="0">
                <a:solidFill>
                  <a:schemeClr val="tx1"/>
                </a:solidFill>
              </a:rPr>
              <a:t>Disparate understanding and application  of operation management science and related approaches</a:t>
            </a:r>
          </a:p>
        </p:txBody>
      </p:sp>
      <p:sp>
        <p:nvSpPr>
          <p:cNvPr id="25" name="Rounded Rectangle 24"/>
          <p:cNvSpPr/>
          <p:nvPr/>
        </p:nvSpPr>
        <p:spPr>
          <a:xfrm>
            <a:off x="2843808" y="4005064"/>
            <a:ext cx="1656184" cy="500066"/>
          </a:xfrm>
          <a:prstGeom prst="roundRect">
            <a:avLst/>
          </a:prstGeom>
          <a:solidFill>
            <a:srgbClr val="FFCC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100"/>
              </a:lnSpc>
            </a:pPr>
            <a:r>
              <a:rPr lang="en-US" sz="1200" dirty="0" smtClean="0">
                <a:solidFill>
                  <a:schemeClr val="tx1"/>
                </a:solidFill>
              </a:rPr>
              <a:t>Financial constraints</a:t>
            </a:r>
          </a:p>
        </p:txBody>
      </p:sp>
      <p:sp>
        <p:nvSpPr>
          <p:cNvPr id="26" name="Rounded Rectangle 25"/>
          <p:cNvSpPr/>
          <p:nvPr/>
        </p:nvSpPr>
        <p:spPr>
          <a:xfrm>
            <a:off x="2771800" y="2348880"/>
            <a:ext cx="1800200" cy="419104"/>
          </a:xfrm>
          <a:prstGeom prst="roundRect">
            <a:avLst/>
          </a:prstGeom>
          <a:solidFill>
            <a:srgbClr val="FFCC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100"/>
              </a:lnSpc>
            </a:pPr>
            <a:r>
              <a:rPr lang="en-GB" sz="1200" dirty="0" smtClean="0">
                <a:solidFill>
                  <a:schemeClr val="tx1">
                    <a:lumMod val="65000"/>
                    <a:lumOff val="35000"/>
                  </a:schemeClr>
                </a:solidFill>
              </a:rPr>
              <a:t> </a:t>
            </a:r>
            <a:r>
              <a:rPr lang="en-GB" sz="1200" dirty="0" smtClean="0">
                <a:solidFill>
                  <a:schemeClr val="tx1"/>
                </a:solidFill>
              </a:rPr>
              <a:t>Hospital overcrowding</a:t>
            </a:r>
          </a:p>
        </p:txBody>
      </p:sp>
      <p:sp>
        <p:nvSpPr>
          <p:cNvPr id="27" name="Rounded Rectangle 26"/>
          <p:cNvSpPr/>
          <p:nvPr/>
        </p:nvSpPr>
        <p:spPr>
          <a:xfrm>
            <a:off x="6588224" y="2348880"/>
            <a:ext cx="2000264" cy="438152"/>
          </a:xfrm>
          <a:prstGeom prst="roundRect">
            <a:avLst/>
          </a:prstGeom>
          <a:solidFill>
            <a:srgbClr val="FFCC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100"/>
              </a:lnSpc>
            </a:pPr>
            <a:r>
              <a:rPr lang="en-GB" sz="1200" dirty="0" smtClean="0">
                <a:solidFill>
                  <a:schemeClr val="tx1"/>
                </a:solidFill>
              </a:rPr>
              <a:t>Increased demand –</a:t>
            </a:r>
          </a:p>
          <a:p>
            <a:pPr algn="ctr" fontAlgn="base">
              <a:lnSpc>
                <a:spcPts val="1100"/>
              </a:lnSpc>
            </a:pPr>
            <a:r>
              <a:rPr lang="en-GB" sz="1200" dirty="0" smtClean="0">
                <a:solidFill>
                  <a:schemeClr val="tx1"/>
                </a:solidFill>
              </a:rPr>
              <a:t>Older  people especially</a:t>
            </a:r>
          </a:p>
        </p:txBody>
      </p:sp>
      <p:sp>
        <p:nvSpPr>
          <p:cNvPr id="28" name="Rounded Rectangle 27"/>
          <p:cNvSpPr/>
          <p:nvPr/>
        </p:nvSpPr>
        <p:spPr>
          <a:xfrm>
            <a:off x="4788024" y="1412776"/>
            <a:ext cx="1584176" cy="864096"/>
          </a:xfrm>
          <a:prstGeom prst="roundRect">
            <a:avLst/>
          </a:prstGeom>
          <a:blipFill>
            <a:blip r:embed="rId8" cstate="prin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100"/>
              </a:lnSpc>
            </a:pPr>
            <a:endParaRPr lang="en-GB" sz="2000" b="1" dirty="0" smtClean="0">
              <a:solidFill>
                <a:schemeClr val="bg1"/>
              </a:solidFill>
            </a:endParaRPr>
          </a:p>
        </p:txBody>
      </p:sp>
      <p:sp>
        <p:nvSpPr>
          <p:cNvPr id="29" name="Rounded Rectangle 28"/>
          <p:cNvSpPr/>
          <p:nvPr/>
        </p:nvSpPr>
        <p:spPr>
          <a:xfrm>
            <a:off x="2857488" y="2936914"/>
            <a:ext cx="1571636" cy="936674"/>
          </a:xfrm>
          <a:prstGeom prst="roundRect">
            <a:avLst/>
          </a:prstGeom>
          <a:blipFill>
            <a:blip r:embed="rId9" cstate="prin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100"/>
              </a:lnSpc>
            </a:pPr>
            <a:endParaRPr lang="en-GB" sz="2000" b="1" dirty="0" smtClean="0">
              <a:solidFill>
                <a:schemeClr val="bg1"/>
              </a:solidFill>
            </a:endParaRPr>
          </a:p>
        </p:txBody>
      </p:sp>
      <p:sp>
        <p:nvSpPr>
          <p:cNvPr id="30" name="Rounded Rectangle 29"/>
          <p:cNvSpPr/>
          <p:nvPr/>
        </p:nvSpPr>
        <p:spPr>
          <a:xfrm>
            <a:off x="6876256" y="2924944"/>
            <a:ext cx="1428760" cy="928694"/>
          </a:xfrm>
          <a:prstGeom prst="roundRect">
            <a:avLst/>
          </a:prstGeom>
          <a:blipFill>
            <a:blip r:embed="rId10" cstate="prin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ts val="1100"/>
              </a:lnSpc>
              <a:buFont typeface="Arial" pitchFamily="34" charset="0"/>
              <a:buChar char="•"/>
            </a:pPr>
            <a:endParaRPr lang="en-GB" sz="2000" dirty="0" smtClean="0">
              <a:solidFill>
                <a:schemeClr val="bg1"/>
              </a:solidFill>
            </a:endParaRPr>
          </a:p>
        </p:txBody>
      </p:sp>
      <p:sp>
        <p:nvSpPr>
          <p:cNvPr id="31" name="Rounded Rectangle 30"/>
          <p:cNvSpPr/>
          <p:nvPr/>
        </p:nvSpPr>
        <p:spPr>
          <a:xfrm>
            <a:off x="4788024" y="2924944"/>
            <a:ext cx="1571636" cy="936674"/>
          </a:xfrm>
          <a:prstGeom prst="roundRect">
            <a:avLst/>
          </a:prstGeom>
          <a:blipFill>
            <a:blip r:embed="rId11" cstate="prin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lnSpc>
                <a:spcPts val="1100"/>
              </a:lnSpc>
            </a:pPr>
            <a:endParaRPr lang="en-GB" sz="2000" b="1" dirty="0" smtClean="0">
              <a:solidFill>
                <a:schemeClr val="bg1"/>
              </a:solidFill>
            </a:endParaRPr>
          </a:p>
        </p:txBody>
      </p:sp>
    </p:spTree>
    <p:extLst>
      <p:ext uri="{BB962C8B-B14F-4D97-AF65-F5344CB8AC3E}">
        <p14:creationId xmlns="" xmlns:p14="http://schemas.microsoft.com/office/powerpoint/2010/main" val="26925411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P colours (line) - latest - august 20th 2015.gif"/>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93659"/>
            <a:ext cx="9144000" cy="435077"/>
          </a:xfrm>
          <a:prstGeom prst="rect">
            <a:avLst/>
          </a:prstGeom>
        </p:spPr>
      </p:pic>
      <p:pic>
        <p:nvPicPr>
          <p:cNvPr id="38" name="Picture 37" descr="NICP Visual Identity.png"/>
          <p:cNvPicPr>
            <a:picLocks noChangeAspect="1"/>
          </p:cNvPicPr>
          <p:nvPr/>
        </p:nvPicPr>
        <p:blipFill>
          <a:blip r:embed="rId4" cstate="print"/>
          <a:stretch>
            <a:fillRect/>
          </a:stretch>
        </p:blipFill>
        <p:spPr>
          <a:xfrm>
            <a:off x="142844" y="-24"/>
            <a:ext cx="2647378" cy="1140859"/>
          </a:xfrm>
          <a:prstGeom prst="rect">
            <a:avLst/>
          </a:prstGeom>
        </p:spPr>
      </p:pic>
      <p:sp>
        <p:nvSpPr>
          <p:cNvPr id="9" name="Title 1"/>
          <p:cNvSpPr txBox="1">
            <a:spLocks/>
          </p:cNvSpPr>
          <p:nvPr/>
        </p:nvSpPr>
        <p:spPr>
          <a:xfrm>
            <a:off x="2915816" y="188640"/>
            <a:ext cx="6043626" cy="782960"/>
          </a:xfrm>
          <a:prstGeom prst="rect">
            <a:avLst/>
          </a:prstGeom>
        </p:spPr>
        <p:txBody>
          <a:bodyPr vert="horz" lIns="91440" tIns="45720" rIns="91440" bIns="45720" rtlCol="0" anchor="ctr">
            <a:noAutofit/>
          </a:bodyPr>
          <a:lstStyle/>
          <a:p>
            <a:pPr>
              <a:lnSpc>
                <a:spcPts val="3500"/>
              </a:lnSpc>
              <a:spcBef>
                <a:spcPct val="0"/>
              </a:spcBef>
              <a:defRPr/>
            </a:pPr>
            <a:r>
              <a:rPr lang="en-IE" sz="3200" dirty="0" smtClean="0">
                <a:solidFill>
                  <a:schemeClr val="tx1">
                    <a:lumMod val="65000"/>
                    <a:lumOff val="35000"/>
                  </a:schemeClr>
                </a:solidFill>
                <a:latin typeface="+mj-lt"/>
                <a:ea typeface="+mj-ea"/>
                <a:cs typeface="+mj-cs"/>
              </a:rPr>
              <a:t>ICP for </a:t>
            </a:r>
            <a:r>
              <a:rPr lang="en-IE" sz="3200" b="1" dirty="0" smtClean="0">
                <a:solidFill>
                  <a:schemeClr val="tx1">
                    <a:lumMod val="65000"/>
                    <a:lumOff val="35000"/>
                  </a:schemeClr>
                </a:solidFill>
                <a:latin typeface="+mj-lt"/>
                <a:ea typeface="+mj-ea"/>
                <a:cs typeface="+mj-cs"/>
              </a:rPr>
              <a:t>Patient Flow : </a:t>
            </a:r>
            <a:r>
              <a:rPr lang="en-IE" sz="3200" dirty="0" smtClean="0">
                <a:solidFill>
                  <a:schemeClr val="tx1">
                    <a:lumMod val="65000"/>
                    <a:lumOff val="35000"/>
                  </a:schemeClr>
                </a:solidFill>
                <a:latin typeface="+mj-lt"/>
                <a:ea typeface="+mj-ea"/>
                <a:cs typeface="+mj-cs"/>
              </a:rPr>
              <a:t>Overview</a:t>
            </a:r>
            <a:r>
              <a:rPr lang="en-IE" sz="3200" b="1" dirty="0" smtClean="0">
                <a:solidFill>
                  <a:schemeClr val="tx1">
                    <a:lumMod val="65000"/>
                    <a:lumOff val="35000"/>
                  </a:schemeClr>
                </a:solidFill>
                <a:latin typeface="+mj-lt"/>
                <a:ea typeface="+mj-ea"/>
                <a:cs typeface="+mj-cs"/>
              </a:rPr>
              <a:t> </a:t>
            </a:r>
            <a:endParaRPr lang="en-IE" sz="3200" b="1" dirty="0">
              <a:solidFill>
                <a:schemeClr val="tx1">
                  <a:lumMod val="65000"/>
                  <a:lumOff val="35000"/>
                </a:schemeClr>
              </a:solidFill>
              <a:latin typeface="+mj-lt"/>
              <a:ea typeface="+mj-ea"/>
              <a:cs typeface="+mj-cs"/>
            </a:endParaRPr>
          </a:p>
        </p:txBody>
      </p:sp>
      <p:sp>
        <p:nvSpPr>
          <p:cNvPr id="32" name="TextBox 31"/>
          <p:cNvSpPr txBox="1"/>
          <p:nvPr/>
        </p:nvSpPr>
        <p:spPr>
          <a:xfrm>
            <a:off x="285720" y="1500174"/>
            <a:ext cx="1071127" cy="523220"/>
          </a:xfrm>
          <a:prstGeom prst="rect">
            <a:avLst/>
          </a:prstGeom>
          <a:noFill/>
        </p:spPr>
        <p:txBody>
          <a:bodyPr wrap="none" rtlCol="0">
            <a:spAutoFit/>
          </a:bodyPr>
          <a:lstStyle/>
          <a:p>
            <a:r>
              <a:rPr lang="en-GB" sz="2800" dirty="0" smtClean="0"/>
              <a:t>Vision</a:t>
            </a:r>
            <a:endParaRPr lang="en-GB" sz="2800" dirty="0"/>
          </a:p>
        </p:txBody>
      </p:sp>
      <p:sp>
        <p:nvSpPr>
          <p:cNvPr id="33" name="TextBox 32"/>
          <p:cNvSpPr txBox="1"/>
          <p:nvPr/>
        </p:nvSpPr>
        <p:spPr>
          <a:xfrm>
            <a:off x="285720" y="2428868"/>
            <a:ext cx="1346715" cy="954107"/>
          </a:xfrm>
          <a:prstGeom prst="rect">
            <a:avLst/>
          </a:prstGeom>
          <a:noFill/>
        </p:spPr>
        <p:txBody>
          <a:bodyPr wrap="none" rtlCol="0">
            <a:spAutoFit/>
          </a:bodyPr>
          <a:lstStyle/>
          <a:p>
            <a:r>
              <a:rPr lang="en-GB" sz="2800" dirty="0" smtClean="0"/>
              <a:t>What it </a:t>
            </a:r>
          </a:p>
          <a:p>
            <a:r>
              <a:rPr lang="en-GB" sz="2800" dirty="0" smtClean="0"/>
              <a:t>means</a:t>
            </a:r>
          </a:p>
        </p:txBody>
      </p:sp>
      <p:sp>
        <p:nvSpPr>
          <p:cNvPr id="34" name="TextBox 33"/>
          <p:cNvSpPr txBox="1"/>
          <p:nvPr/>
        </p:nvSpPr>
        <p:spPr>
          <a:xfrm>
            <a:off x="285720" y="3865251"/>
            <a:ext cx="1346715" cy="954107"/>
          </a:xfrm>
          <a:prstGeom prst="rect">
            <a:avLst/>
          </a:prstGeom>
          <a:noFill/>
        </p:spPr>
        <p:txBody>
          <a:bodyPr wrap="none" rtlCol="0">
            <a:spAutoFit/>
          </a:bodyPr>
          <a:lstStyle/>
          <a:p>
            <a:r>
              <a:rPr lang="en-GB" sz="2800" dirty="0" smtClean="0"/>
              <a:t>What it </a:t>
            </a:r>
          </a:p>
          <a:p>
            <a:r>
              <a:rPr lang="en-GB" sz="2800" dirty="0" smtClean="0"/>
              <a:t>delivers</a:t>
            </a:r>
          </a:p>
        </p:txBody>
      </p:sp>
      <p:sp>
        <p:nvSpPr>
          <p:cNvPr id="35" name="TextBox 34"/>
          <p:cNvSpPr txBox="1"/>
          <p:nvPr/>
        </p:nvSpPr>
        <p:spPr>
          <a:xfrm>
            <a:off x="285720" y="5548986"/>
            <a:ext cx="1428853" cy="523220"/>
          </a:xfrm>
          <a:prstGeom prst="rect">
            <a:avLst/>
          </a:prstGeom>
          <a:noFill/>
        </p:spPr>
        <p:txBody>
          <a:bodyPr wrap="none" rtlCol="0">
            <a:spAutoFit/>
          </a:bodyPr>
          <a:lstStyle/>
          <a:p>
            <a:r>
              <a:rPr lang="en-GB" sz="2800" dirty="0" smtClean="0"/>
              <a:t>Enablers</a:t>
            </a:r>
          </a:p>
        </p:txBody>
      </p:sp>
      <p:sp>
        <p:nvSpPr>
          <p:cNvPr id="36" name="Rounded Rectangle 35"/>
          <p:cNvSpPr/>
          <p:nvPr/>
        </p:nvSpPr>
        <p:spPr>
          <a:xfrm>
            <a:off x="1857356" y="1428736"/>
            <a:ext cx="6500858" cy="714380"/>
          </a:xfrm>
          <a:prstGeom prst="roundRect">
            <a:avLst/>
          </a:prstGeom>
          <a:solidFill>
            <a:srgbClr val="99C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To provide safe, efficient and</a:t>
            </a:r>
          </a:p>
          <a:p>
            <a:pPr algn="ctr"/>
            <a:r>
              <a:rPr lang="en-GB" sz="1400" dirty="0" smtClean="0">
                <a:solidFill>
                  <a:schemeClr val="tx1"/>
                </a:solidFill>
              </a:rPr>
              <a:t>high quality patient care in an integrated model across  health and social care services</a:t>
            </a:r>
            <a:endParaRPr lang="en-GB" sz="1400" dirty="0">
              <a:solidFill>
                <a:schemeClr val="tx1"/>
              </a:solidFill>
            </a:endParaRPr>
          </a:p>
        </p:txBody>
      </p:sp>
      <p:sp>
        <p:nvSpPr>
          <p:cNvPr id="37" name="Rounded Rectangle 36"/>
          <p:cNvSpPr/>
          <p:nvPr/>
        </p:nvSpPr>
        <p:spPr>
          <a:xfrm>
            <a:off x="1857356" y="2461905"/>
            <a:ext cx="6500858" cy="928694"/>
          </a:xfrm>
          <a:prstGeom prst="roundRect">
            <a:avLst/>
          </a:prstGeom>
          <a:solidFill>
            <a:srgbClr val="CCFFC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solidFill>
                  <a:schemeClr val="tx1"/>
                </a:solidFill>
              </a:rPr>
              <a:t>Aligning management processes and clinical services across the hospital and community settings  to optimise resource and capacity usage, standardising care by incorporating the work of  the National Clinical Programmes and delivering health and social care in the safest and most clinically and cot-effective manner</a:t>
            </a:r>
          </a:p>
        </p:txBody>
      </p:sp>
      <p:sp>
        <p:nvSpPr>
          <p:cNvPr id="39" name="Rounded Rectangle 38"/>
          <p:cNvSpPr/>
          <p:nvPr/>
        </p:nvSpPr>
        <p:spPr>
          <a:xfrm>
            <a:off x="1785918" y="3786190"/>
            <a:ext cx="1285884" cy="1143008"/>
          </a:xfrm>
          <a:prstGeom prst="round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GB" sz="1400" dirty="0" smtClean="0">
                <a:solidFill>
                  <a:schemeClr val="tx1"/>
                </a:solidFill>
              </a:rPr>
              <a:t>Improved clinical outcomes for patients</a:t>
            </a:r>
            <a:endParaRPr lang="en-GB" sz="1400" dirty="0">
              <a:solidFill>
                <a:schemeClr val="tx1"/>
              </a:solidFill>
            </a:endParaRPr>
          </a:p>
        </p:txBody>
      </p:sp>
      <p:sp>
        <p:nvSpPr>
          <p:cNvPr id="40" name="Rounded Rectangle 39"/>
          <p:cNvSpPr/>
          <p:nvPr/>
        </p:nvSpPr>
        <p:spPr>
          <a:xfrm>
            <a:off x="3143240" y="3786190"/>
            <a:ext cx="1285884" cy="1143008"/>
          </a:xfrm>
          <a:prstGeom prst="round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GB" sz="1400" dirty="0" smtClean="0">
                <a:solidFill>
                  <a:schemeClr val="tx1"/>
                </a:solidFill>
              </a:rPr>
              <a:t>Timely and appropriate quality access to care for patients </a:t>
            </a:r>
            <a:endParaRPr lang="en-GB" sz="1400" dirty="0">
              <a:solidFill>
                <a:schemeClr val="tx1"/>
              </a:solidFill>
            </a:endParaRPr>
          </a:p>
        </p:txBody>
      </p:sp>
      <p:sp>
        <p:nvSpPr>
          <p:cNvPr id="41" name="Rounded Rectangle 40"/>
          <p:cNvSpPr/>
          <p:nvPr/>
        </p:nvSpPr>
        <p:spPr>
          <a:xfrm>
            <a:off x="4500562" y="3786190"/>
            <a:ext cx="1285884" cy="1143008"/>
          </a:xfrm>
          <a:prstGeom prst="round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GB" sz="1400" dirty="0" smtClean="0">
                <a:solidFill>
                  <a:schemeClr val="tx1"/>
                </a:solidFill>
              </a:rPr>
              <a:t>Improved patient experience</a:t>
            </a:r>
            <a:endParaRPr lang="en-GB" sz="1400" dirty="0">
              <a:solidFill>
                <a:schemeClr val="tx1"/>
              </a:solidFill>
            </a:endParaRPr>
          </a:p>
        </p:txBody>
      </p:sp>
      <p:sp>
        <p:nvSpPr>
          <p:cNvPr id="42" name="Rounded Rectangle 41"/>
          <p:cNvSpPr/>
          <p:nvPr/>
        </p:nvSpPr>
        <p:spPr>
          <a:xfrm>
            <a:off x="5857884" y="3786190"/>
            <a:ext cx="1285884" cy="1143008"/>
          </a:xfrm>
          <a:prstGeom prst="round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GB" sz="1400" dirty="0" smtClean="0">
                <a:solidFill>
                  <a:schemeClr val="tx1"/>
                </a:solidFill>
              </a:rPr>
              <a:t>More efficient use of resource to match capacity to demand</a:t>
            </a:r>
            <a:endParaRPr lang="en-GB" sz="1400" dirty="0">
              <a:solidFill>
                <a:schemeClr val="tx1"/>
              </a:solidFill>
            </a:endParaRPr>
          </a:p>
        </p:txBody>
      </p:sp>
      <p:sp>
        <p:nvSpPr>
          <p:cNvPr id="43" name="Rounded Rectangle 42"/>
          <p:cNvSpPr/>
          <p:nvPr/>
        </p:nvSpPr>
        <p:spPr>
          <a:xfrm>
            <a:off x="7215206" y="3786190"/>
            <a:ext cx="1285884" cy="1143008"/>
          </a:xfrm>
          <a:prstGeom prst="round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GB" sz="1400" dirty="0" smtClean="0">
                <a:solidFill>
                  <a:schemeClr val="tx1"/>
                </a:solidFill>
              </a:rPr>
              <a:t>Improved staff morale</a:t>
            </a:r>
            <a:endParaRPr lang="en-GB" sz="1400" dirty="0">
              <a:solidFill>
                <a:schemeClr val="tx1"/>
              </a:solidFill>
            </a:endParaRPr>
          </a:p>
        </p:txBody>
      </p:sp>
      <p:sp>
        <p:nvSpPr>
          <p:cNvPr id="44" name="Rounded Rectangle 43"/>
          <p:cNvSpPr/>
          <p:nvPr/>
        </p:nvSpPr>
        <p:spPr>
          <a:xfrm>
            <a:off x="1785918" y="5286388"/>
            <a:ext cx="1285884" cy="1143008"/>
          </a:xfrm>
          <a:prstGeom prst="roundRect">
            <a:avLst/>
          </a:prstGeom>
          <a:solidFill>
            <a:srgbClr val="FFCC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GB" sz="1250" dirty="0" smtClean="0">
                <a:solidFill>
                  <a:schemeClr val="tx1"/>
                </a:solidFill>
              </a:rPr>
              <a:t>Clinical</a:t>
            </a:r>
          </a:p>
          <a:p>
            <a:pPr algn="ctr">
              <a:lnSpc>
                <a:spcPts val="1200"/>
              </a:lnSpc>
            </a:pPr>
            <a:r>
              <a:rPr lang="en-GB" sz="1250" dirty="0" smtClean="0">
                <a:solidFill>
                  <a:schemeClr val="tx1"/>
                </a:solidFill>
              </a:rPr>
              <a:t>leadership, governance and standards</a:t>
            </a:r>
            <a:endParaRPr lang="en-GB" sz="1250" dirty="0">
              <a:solidFill>
                <a:schemeClr val="tx1"/>
              </a:solidFill>
            </a:endParaRPr>
          </a:p>
        </p:txBody>
      </p:sp>
      <p:sp>
        <p:nvSpPr>
          <p:cNvPr id="45" name="Rounded Rectangle 44"/>
          <p:cNvSpPr/>
          <p:nvPr/>
        </p:nvSpPr>
        <p:spPr>
          <a:xfrm>
            <a:off x="3143240" y="5286388"/>
            <a:ext cx="1285884" cy="1143008"/>
          </a:xfrm>
          <a:prstGeom prst="roundRect">
            <a:avLst/>
          </a:prstGeom>
          <a:solidFill>
            <a:srgbClr val="FFCC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GB" sz="1250" dirty="0" smtClean="0">
                <a:solidFill>
                  <a:schemeClr val="tx1"/>
                </a:solidFill>
              </a:rPr>
              <a:t>Patient flow  planning and pathway management</a:t>
            </a:r>
            <a:endParaRPr lang="en-GB" sz="1250" dirty="0">
              <a:solidFill>
                <a:schemeClr val="tx1"/>
              </a:solidFill>
            </a:endParaRPr>
          </a:p>
        </p:txBody>
      </p:sp>
      <p:sp>
        <p:nvSpPr>
          <p:cNvPr id="46" name="Rounded Rectangle 45"/>
          <p:cNvSpPr/>
          <p:nvPr/>
        </p:nvSpPr>
        <p:spPr>
          <a:xfrm>
            <a:off x="4500562" y="5286388"/>
            <a:ext cx="1285884" cy="1143008"/>
          </a:xfrm>
          <a:prstGeom prst="roundRect">
            <a:avLst/>
          </a:prstGeom>
          <a:solidFill>
            <a:srgbClr val="FFCC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GB" sz="1250" dirty="0" smtClean="0">
                <a:solidFill>
                  <a:schemeClr val="tx1"/>
                </a:solidFill>
              </a:rPr>
              <a:t>Patient information (clinical information and demographics)</a:t>
            </a:r>
            <a:endParaRPr lang="en-GB" sz="1250" dirty="0">
              <a:solidFill>
                <a:schemeClr val="tx1"/>
              </a:solidFill>
            </a:endParaRPr>
          </a:p>
        </p:txBody>
      </p:sp>
      <p:sp>
        <p:nvSpPr>
          <p:cNvPr id="47" name="Rounded Rectangle 46"/>
          <p:cNvSpPr/>
          <p:nvPr/>
        </p:nvSpPr>
        <p:spPr>
          <a:xfrm>
            <a:off x="5857884" y="5286388"/>
            <a:ext cx="1285884" cy="1143008"/>
          </a:xfrm>
          <a:prstGeom prst="roundRect">
            <a:avLst/>
          </a:prstGeom>
          <a:solidFill>
            <a:srgbClr val="FFCC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GB" sz="1250" dirty="0" smtClean="0">
                <a:solidFill>
                  <a:schemeClr val="tx1"/>
                </a:solidFill>
              </a:rPr>
              <a:t>Improved resource allocation</a:t>
            </a:r>
            <a:endParaRPr lang="en-GB" sz="1250" dirty="0">
              <a:solidFill>
                <a:schemeClr val="tx1"/>
              </a:solidFill>
            </a:endParaRPr>
          </a:p>
        </p:txBody>
      </p:sp>
      <p:sp>
        <p:nvSpPr>
          <p:cNvPr id="48" name="Rounded Rectangle 47"/>
          <p:cNvSpPr/>
          <p:nvPr/>
        </p:nvSpPr>
        <p:spPr>
          <a:xfrm>
            <a:off x="7215206" y="5286388"/>
            <a:ext cx="1285884" cy="1143008"/>
          </a:xfrm>
          <a:prstGeom prst="roundRect">
            <a:avLst/>
          </a:prstGeom>
          <a:solidFill>
            <a:srgbClr val="FFCC9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GB" sz="1250" dirty="0" smtClean="0">
                <a:solidFill>
                  <a:schemeClr val="tx1"/>
                </a:solidFill>
              </a:rPr>
              <a:t>ICT</a:t>
            </a:r>
            <a:endParaRPr lang="en-GB" sz="1250" dirty="0">
              <a:solidFill>
                <a:schemeClr val="tx1"/>
              </a:solidFill>
            </a:endParaRPr>
          </a:p>
        </p:txBody>
      </p:sp>
      <p:sp>
        <p:nvSpPr>
          <p:cNvPr id="49" name="Down Arrow 48"/>
          <p:cNvSpPr/>
          <p:nvPr/>
        </p:nvSpPr>
        <p:spPr>
          <a:xfrm>
            <a:off x="2786050" y="2214554"/>
            <a:ext cx="285752" cy="21431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Down Arrow 49"/>
          <p:cNvSpPr/>
          <p:nvPr/>
        </p:nvSpPr>
        <p:spPr>
          <a:xfrm>
            <a:off x="4929190" y="2214554"/>
            <a:ext cx="285752" cy="21431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Down Arrow 50"/>
          <p:cNvSpPr/>
          <p:nvPr/>
        </p:nvSpPr>
        <p:spPr>
          <a:xfrm>
            <a:off x="7072330" y="2214554"/>
            <a:ext cx="285752" cy="21431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Down Arrow 51"/>
          <p:cNvSpPr/>
          <p:nvPr/>
        </p:nvSpPr>
        <p:spPr>
          <a:xfrm>
            <a:off x="2786050" y="3500438"/>
            <a:ext cx="285752" cy="21431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Down Arrow 52"/>
          <p:cNvSpPr/>
          <p:nvPr/>
        </p:nvSpPr>
        <p:spPr>
          <a:xfrm>
            <a:off x="4929190" y="3500438"/>
            <a:ext cx="285752" cy="21431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4" name="Down Arrow 53"/>
          <p:cNvSpPr/>
          <p:nvPr/>
        </p:nvSpPr>
        <p:spPr>
          <a:xfrm>
            <a:off x="7072330" y="3500438"/>
            <a:ext cx="285752" cy="21431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Down Arrow 54"/>
          <p:cNvSpPr/>
          <p:nvPr/>
        </p:nvSpPr>
        <p:spPr>
          <a:xfrm>
            <a:off x="2714612" y="5000636"/>
            <a:ext cx="285752" cy="21431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Down Arrow 55"/>
          <p:cNvSpPr/>
          <p:nvPr/>
        </p:nvSpPr>
        <p:spPr>
          <a:xfrm>
            <a:off x="4857752" y="5000636"/>
            <a:ext cx="285752" cy="21431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Down Arrow 56"/>
          <p:cNvSpPr/>
          <p:nvPr/>
        </p:nvSpPr>
        <p:spPr>
          <a:xfrm>
            <a:off x="7000892" y="5000636"/>
            <a:ext cx="285752" cy="214314"/>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26925411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p:cNvSpPr/>
          <p:nvPr/>
        </p:nvSpPr>
        <p:spPr>
          <a:xfrm>
            <a:off x="3643306" y="2786058"/>
            <a:ext cx="3500462" cy="2143140"/>
          </a:xfrm>
          <a:prstGeom prst="ellipse">
            <a:avLst/>
          </a:prstGeom>
          <a:blipFill>
            <a:blip r:embed="rId3" cstate="print">
              <a:extLst>
                <a:ext uri="{28A0092B-C50C-407E-A947-70E740481C1C}">
                  <a14:useLocalDpi xmlns:a14="http://schemas.microsoft.com/office/drawing/2010/main" xmlns=""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2" name="TextBox 41"/>
          <p:cNvSpPr txBox="1"/>
          <p:nvPr/>
        </p:nvSpPr>
        <p:spPr>
          <a:xfrm>
            <a:off x="4357686" y="3500438"/>
            <a:ext cx="2357454" cy="878895"/>
          </a:xfrm>
          <a:prstGeom prst="rect">
            <a:avLst/>
          </a:prstGeom>
          <a:noFill/>
        </p:spPr>
        <p:txBody>
          <a:bodyPr wrap="square" rtlCol="0">
            <a:spAutoFit/>
          </a:bodyPr>
          <a:lstStyle/>
          <a:p>
            <a:pPr algn="ctr">
              <a:lnSpc>
                <a:spcPts val="2000"/>
              </a:lnSpc>
            </a:pPr>
            <a:r>
              <a:rPr lang="en-GB" sz="2400" b="1" cap="small" dirty="0" smtClean="0"/>
              <a:t>Person –centred, Coordinated </a:t>
            </a:r>
          </a:p>
          <a:p>
            <a:pPr algn="ctr">
              <a:lnSpc>
                <a:spcPts val="2000"/>
              </a:lnSpc>
            </a:pPr>
            <a:r>
              <a:rPr lang="en-GB" sz="2400" b="1" cap="small" dirty="0" smtClean="0"/>
              <a:t>Care</a:t>
            </a:r>
            <a:endParaRPr lang="en-GB" sz="2400" b="1" cap="small" dirty="0"/>
          </a:p>
        </p:txBody>
      </p:sp>
      <p:sp>
        <p:nvSpPr>
          <p:cNvPr id="36" name="Oval Callout 35"/>
          <p:cNvSpPr/>
          <p:nvPr/>
        </p:nvSpPr>
        <p:spPr>
          <a:xfrm>
            <a:off x="3071802" y="1500174"/>
            <a:ext cx="2714644" cy="1143008"/>
          </a:xfrm>
          <a:prstGeom prst="wedgeEllipseCallout">
            <a:avLst>
              <a:gd name="adj1" fmla="val 23305"/>
              <a:gd name="adj2" fmla="val 81810"/>
            </a:avLst>
          </a:prstGeom>
          <a:solidFill>
            <a:srgbClr val="CC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35" name="Oval Callout 34"/>
          <p:cNvSpPr/>
          <p:nvPr/>
        </p:nvSpPr>
        <p:spPr>
          <a:xfrm>
            <a:off x="2250232" y="4286256"/>
            <a:ext cx="2393206" cy="1143008"/>
          </a:xfrm>
          <a:prstGeom prst="wedgeEllipseCallout">
            <a:avLst>
              <a:gd name="adj1" fmla="val 30550"/>
              <a:gd name="adj2" fmla="val -60258"/>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34" name="Oval Callout 33"/>
          <p:cNvSpPr/>
          <p:nvPr/>
        </p:nvSpPr>
        <p:spPr>
          <a:xfrm>
            <a:off x="2143108" y="2714620"/>
            <a:ext cx="2393206" cy="1143008"/>
          </a:xfrm>
          <a:prstGeom prst="wedgeEllipseCallout">
            <a:avLst>
              <a:gd name="adj1" fmla="val 34503"/>
              <a:gd name="adj2" fmla="val 66638"/>
            </a:avLst>
          </a:prstGeom>
          <a:solidFill>
            <a:srgbClr val="99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32" name="Oval Callout 31"/>
          <p:cNvSpPr/>
          <p:nvPr/>
        </p:nvSpPr>
        <p:spPr>
          <a:xfrm>
            <a:off x="6465074" y="4429132"/>
            <a:ext cx="2393206" cy="1143008"/>
          </a:xfrm>
          <a:prstGeom prst="wedgeEllipseCallout">
            <a:avLst>
              <a:gd name="adj1" fmla="val -42572"/>
              <a:gd name="adj2" fmla="val -61637"/>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31" name="Oval Callout 30"/>
          <p:cNvSpPr/>
          <p:nvPr/>
        </p:nvSpPr>
        <p:spPr>
          <a:xfrm>
            <a:off x="6750794" y="3000372"/>
            <a:ext cx="2393206" cy="1143008"/>
          </a:xfrm>
          <a:prstGeom prst="wedgeEllipseCallout">
            <a:avLst>
              <a:gd name="adj1" fmla="val -61676"/>
              <a:gd name="adj2" fmla="val 37673"/>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30" name="Oval Callout 29"/>
          <p:cNvSpPr/>
          <p:nvPr/>
        </p:nvSpPr>
        <p:spPr>
          <a:xfrm>
            <a:off x="5822132" y="1714488"/>
            <a:ext cx="2393206" cy="1143008"/>
          </a:xfrm>
          <a:prstGeom prst="wedgeEllipseCallout">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4" name="Title 1"/>
          <p:cNvSpPr txBox="1">
            <a:spLocks/>
          </p:cNvSpPr>
          <p:nvPr/>
        </p:nvSpPr>
        <p:spPr>
          <a:xfrm>
            <a:off x="2915816" y="188640"/>
            <a:ext cx="6043626" cy="782960"/>
          </a:xfrm>
          <a:prstGeom prst="rect">
            <a:avLst/>
          </a:prstGeom>
        </p:spPr>
        <p:txBody>
          <a:bodyPr vert="horz" lIns="91440" tIns="45720" rIns="91440" bIns="45720" rtlCol="0" anchor="ctr">
            <a:normAutofit/>
          </a:bodyPr>
          <a:lstStyle/>
          <a:p>
            <a:pPr>
              <a:lnSpc>
                <a:spcPts val="3500"/>
              </a:lnSpc>
              <a:spcBef>
                <a:spcPct val="0"/>
              </a:spcBef>
              <a:defRPr/>
            </a:pPr>
            <a:r>
              <a:rPr lang="en-IE" sz="4000" dirty="0" smtClean="0">
                <a:solidFill>
                  <a:schemeClr val="tx1">
                    <a:lumMod val="65000"/>
                    <a:lumOff val="35000"/>
                  </a:schemeClr>
                </a:solidFill>
                <a:latin typeface="+mj-lt"/>
                <a:ea typeface="+mj-ea"/>
                <a:cs typeface="+mj-cs"/>
              </a:rPr>
              <a:t>What will success look like?</a:t>
            </a:r>
            <a:endParaRPr lang="en-IE" sz="4000" dirty="0">
              <a:solidFill>
                <a:schemeClr val="tx1">
                  <a:lumMod val="65000"/>
                  <a:lumOff val="35000"/>
                </a:schemeClr>
              </a:solidFill>
              <a:latin typeface="+mj-lt"/>
              <a:ea typeface="+mj-ea"/>
              <a:cs typeface="+mj-cs"/>
            </a:endParaRPr>
          </a:p>
        </p:txBody>
      </p:sp>
      <p:pic>
        <p:nvPicPr>
          <p:cNvPr id="5" name="Picture 4" descr="ICP colours (line) - latest - august 20th 2015.gif"/>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0" y="993659"/>
            <a:ext cx="9144000" cy="435077"/>
          </a:xfrm>
          <a:prstGeom prst="rect">
            <a:avLst/>
          </a:prstGeom>
        </p:spPr>
      </p:pic>
      <p:sp>
        <p:nvSpPr>
          <p:cNvPr id="14" name="TextBox 13"/>
          <p:cNvSpPr txBox="1"/>
          <p:nvPr/>
        </p:nvSpPr>
        <p:spPr>
          <a:xfrm>
            <a:off x="3214678" y="1643050"/>
            <a:ext cx="2428892" cy="870688"/>
          </a:xfrm>
          <a:prstGeom prst="rect">
            <a:avLst/>
          </a:prstGeom>
          <a:noFill/>
        </p:spPr>
        <p:txBody>
          <a:bodyPr wrap="square" rtlCol="0">
            <a:spAutoFit/>
          </a:bodyPr>
          <a:lstStyle/>
          <a:p>
            <a:pPr algn="ctr">
              <a:lnSpc>
                <a:spcPts val="1200"/>
              </a:lnSpc>
            </a:pPr>
            <a:r>
              <a:rPr lang="en-IE" sz="1400" dirty="0" smtClean="0"/>
              <a:t>Patients reporting </a:t>
            </a:r>
          </a:p>
          <a:p>
            <a:pPr algn="ctr">
              <a:lnSpc>
                <a:spcPts val="1200"/>
              </a:lnSpc>
            </a:pPr>
            <a:r>
              <a:rPr lang="en-IE" sz="1400" dirty="0" smtClean="0"/>
              <a:t>that they can more easily navigate their journey </a:t>
            </a:r>
          </a:p>
          <a:p>
            <a:pPr algn="ctr">
              <a:lnSpc>
                <a:spcPts val="1200"/>
              </a:lnSpc>
            </a:pPr>
            <a:r>
              <a:rPr lang="en-IE" sz="1400" dirty="0" smtClean="0"/>
              <a:t>through the various parts of our health system</a:t>
            </a:r>
            <a:endParaRPr lang="en-GB" sz="1400" dirty="0"/>
          </a:p>
        </p:txBody>
      </p:sp>
      <p:sp>
        <p:nvSpPr>
          <p:cNvPr id="23" name="TextBox 22"/>
          <p:cNvSpPr txBox="1"/>
          <p:nvPr/>
        </p:nvSpPr>
        <p:spPr>
          <a:xfrm>
            <a:off x="6107884" y="2000240"/>
            <a:ext cx="2000264" cy="562911"/>
          </a:xfrm>
          <a:prstGeom prst="rect">
            <a:avLst/>
          </a:prstGeom>
          <a:noFill/>
        </p:spPr>
        <p:txBody>
          <a:bodyPr wrap="square" rtlCol="0">
            <a:spAutoFit/>
          </a:bodyPr>
          <a:lstStyle/>
          <a:p>
            <a:pPr algn="ctr">
              <a:lnSpc>
                <a:spcPts val="1200"/>
              </a:lnSpc>
            </a:pPr>
            <a:r>
              <a:rPr lang="en-GB" sz="1400" dirty="0" smtClean="0"/>
              <a:t>Patients reporting involvement in decision making</a:t>
            </a:r>
          </a:p>
        </p:txBody>
      </p:sp>
      <p:sp>
        <p:nvSpPr>
          <p:cNvPr id="24" name="TextBox 23"/>
          <p:cNvSpPr txBox="1"/>
          <p:nvPr/>
        </p:nvSpPr>
        <p:spPr>
          <a:xfrm>
            <a:off x="6929454" y="3270176"/>
            <a:ext cx="2000264" cy="562911"/>
          </a:xfrm>
          <a:prstGeom prst="rect">
            <a:avLst/>
          </a:prstGeom>
          <a:noFill/>
        </p:spPr>
        <p:txBody>
          <a:bodyPr wrap="square" rtlCol="0">
            <a:spAutoFit/>
          </a:bodyPr>
          <a:lstStyle/>
          <a:p>
            <a:pPr algn="ctr">
              <a:lnSpc>
                <a:spcPts val="1200"/>
              </a:lnSpc>
            </a:pPr>
            <a:r>
              <a:rPr lang="en-IE" sz="1400" dirty="0" smtClean="0"/>
              <a:t>Improved patient experience, and better health outcomes </a:t>
            </a:r>
            <a:endParaRPr lang="en-GB" sz="1400" dirty="0" smtClean="0"/>
          </a:p>
        </p:txBody>
      </p:sp>
      <p:sp>
        <p:nvSpPr>
          <p:cNvPr id="25" name="TextBox 24"/>
          <p:cNvSpPr txBox="1"/>
          <p:nvPr/>
        </p:nvSpPr>
        <p:spPr>
          <a:xfrm>
            <a:off x="6750826" y="4698936"/>
            <a:ext cx="2000264" cy="562911"/>
          </a:xfrm>
          <a:prstGeom prst="rect">
            <a:avLst/>
          </a:prstGeom>
          <a:noFill/>
        </p:spPr>
        <p:txBody>
          <a:bodyPr wrap="square" rtlCol="0">
            <a:spAutoFit/>
          </a:bodyPr>
          <a:lstStyle/>
          <a:p>
            <a:pPr algn="ctr">
              <a:lnSpc>
                <a:spcPts val="1200"/>
              </a:lnSpc>
            </a:pPr>
            <a:r>
              <a:rPr lang="en-GB" sz="1400" dirty="0" smtClean="0"/>
              <a:t>Reduced waiting times for patients as they navigate the system</a:t>
            </a:r>
          </a:p>
        </p:txBody>
      </p:sp>
      <p:sp>
        <p:nvSpPr>
          <p:cNvPr id="27" name="TextBox 26"/>
          <p:cNvSpPr txBox="1"/>
          <p:nvPr/>
        </p:nvSpPr>
        <p:spPr>
          <a:xfrm>
            <a:off x="2393108" y="4600526"/>
            <a:ext cx="2000264" cy="409023"/>
          </a:xfrm>
          <a:prstGeom prst="rect">
            <a:avLst/>
          </a:prstGeom>
          <a:noFill/>
        </p:spPr>
        <p:txBody>
          <a:bodyPr wrap="square" rtlCol="0">
            <a:spAutoFit/>
          </a:bodyPr>
          <a:lstStyle/>
          <a:p>
            <a:pPr algn="ctr">
              <a:lnSpc>
                <a:spcPts val="1200"/>
              </a:lnSpc>
            </a:pPr>
            <a:r>
              <a:rPr lang="en-GB" sz="1400" dirty="0" smtClean="0"/>
              <a:t>Better sharing of clinical information</a:t>
            </a:r>
          </a:p>
        </p:txBody>
      </p:sp>
      <p:sp>
        <p:nvSpPr>
          <p:cNvPr id="28" name="TextBox 27"/>
          <p:cNvSpPr txBox="1"/>
          <p:nvPr/>
        </p:nvSpPr>
        <p:spPr>
          <a:xfrm>
            <a:off x="2214546" y="3000372"/>
            <a:ext cx="2000264" cy="409023"/>
          </a:xfrm>
          <a:prstGeom prst="rect">
            <a:avLst/>
          </a:prstGeom>
          <a:noFill/>
        </p:spPr>
        <p:txBody>
          <a:bodyPr wrap="square" rtlCol="0">
            <a:spAutoFit/>
          </a:bodyPr>
          <a:lstStyle/>
          <a:p>
            <a:pPr algn="ctr">
              <a:lnSpc>
                <a:spcPts val="1200"/>
              </a:lnSpc>
            </a:pPr>
            <a:r>
              <a:rPr lang="en-GB" sz="1400" dirty="0" smtClean="0"/>
              <a:t>Positive staff feedback and staff reports</a:t>
            </a:r>
          </a:p>
        </p:txBody>
      </p:sp>
      <p:pic>
        <p:nvPicPr>
          <p:cNvPr id="1229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4715" y="2732696"/>
            <a:ext cx="1783011" cy="1188675"/>
          </a:xfrm>
          <a:prstGeom prst="rect">
            <a:avLst/>
          </a:prstGeom>
          <a:noFill/>
          <a:ln w="9525">
            <a:noFill/>
            <a:miter lim="800000"/>
            <a:headEnd/>
            <a:tailEnd/>
          </a:ln>
          <a:effectLst/>
        </p:spPr>
      </p:pic>
      <p:pic>
        <p:nvPicPr>
          <p:cNvPr id="12292"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4715" y="4141589"/>
            <a:ext cx="1799831" cy="1196746"/>
          </a:xfrm>
          <a:prstGeom prst="rect">
            <a:avLst/>
          </a:prstGeom>
          <a:noFill/>
          <a:ln w="9525">
            <a:noFill/>
            <a:miter lim="800000"/>
            <a:headEnd/>
            <a:tailEnd/>
          </a:ln>
          <a:effectLst/>
        </p:spPr>
      </p:pic>
      <p:pic>
        <p:nvPicPr>
          <p:cNvPr id="12294"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14715" y="1357298"/>
            <a:ext cx="1736148" cy="1155180"/>
          </a:xfrm>
          <a:prstGeom prst="rect">
            <a:avLst/>
          </a:prstGeom>
          <a:noFill/>
          <a:ln w="9525">
            <a:noFill/>
            <a:miter lim="800000"/>
            <a:headEnd/>
            <a:tailEnd/>
          </a:ln>
          <a:effectLst/>
        </p:spPr>
      </p:pic>
      <p:pic>
        <p:nvPicPr>
          <p:cNvPr id="12295"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14715" y="5558553"/>
            <a:ext cx="1792685" cy="1192951"/>
          </a:xfrm>
          <a:prstGeom prst="rect">
            <a:avLst/>
          </a:prstGeom>
          <a:noFill/>
          <a:ln w="9525">
            <a:noFill/>
            <a:miter lim="800000"/>
            <a:headEnd/>
            <a:tailEnd/>
          </a:ln>
          <a:effectLst/>
        </p:spPr>
      </p:pic>
      <p:sp>
        <p:nvSpPr>
          <p:cNvPr id="33" name="Oval Callout 32"/>
          <p:cNvSpPr/>
          <p:nvPr/>
        </p:nvSpPr>
        <p:spPr>
          <a:xfrm>
            <a:off x="4143372" y="5214950"/>
            <a:ext cx="3357586" cy="1428760"/>
          </a:xfrm>
          <a:prstGeom prst="wedgeEllipseCallout">
            <a:avLst>
              <a:gd name="adj1" fmla="val -9704"/>
              <a:gd name="adj2" fmla="val -77949"/>
            </a:avLst>
          </a:prstGeom>
          <a:solidFill>
            <a:srgbClr val="EA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solidFill>
            </a:endParaRPr>
          </a:p>
        </p:txBody>
      </p:sp>
      <p:sp>
        <p:nvSpPr>
          <p:cNvPr id="26" name="TextBox 25"/>
          <p:cNvSpPr txBox="1"/>
          <p:nvPr/>
        </p:nvSpPr>
        <p:spPr>
          <a:xfrm>
            <a:off x="4357686" y="5357826"/>
            <a:ext cx="2928958" cy="1015663"/>
          </a:xfrm>
          <a:prstGeom prst="rect">
            <a:avLst/>
          </a:prstGeom>
          <a:noFill/>
        </p:spPr>
        <p:txBody>
          <a:bodyPr wrap="square" rtlCol="0">
            <a:spAutoFit/>
          </a:bodyPr>
          <a:lstStyle/>
          <a:p>
            <a:pPr algn="ctr">
              <a:lnSpc>
                <a:spcPts val="1200"/>
              </a:lnSpc>
            </a:pPr>
            <a:r>
              <a:rPr lang="en-GB" sz="1400" dirty="0" smtClean="0"/>
              <a:t>More patients </a:t>
            </a:r>
          </a:p>
          <a:p>
            <a:pPr algn="ctr">
              <a:lnSpc>
                <a:spcPts val="1200"/>
              </a:lnSpc>
            </a:pPr>
            <a:r>
              <a:rPr lang="en-GB" sz="1400" dirty="0" smtClean="0"/>
              <a:t>cared for in the community receiving their care there, with a reduction in avoidable hospitalisations and frequency of hospital admissions and Emergency Department attendance</a:t>
            </a:r>
          </a:p>
        </p:txBody>
      </p:sp>
      <p:pic>
        <p:nvPicPr>
          <p:cNvPr id="37" name="Picture 6" descr="Q:\USERS\CARCULLEN\National Comms\2014\Aines office\logo\Clinical Strategy and Programmes Division logo.jpg"/>
          <p:cNvPicPr>
            <a:picLocks noChangeAspect="1" noChangeArrowheads="1"/>
          </p:cNvPicPr>
          <p:nvPr/>
        </p:nvPicPr>
        <p:blipFill>
          <a:blip r:embed="rId9" cstate="print"/>
          <a:srcRect/>
          <a:stretch>
            <a:fillRect/>
          </a:stretch>
        </p:blipFill>
        <p:spPr bwMode="auto">
          <a:xfrm>
            <a:off x="7646330" y="6237312"/>
            <a:ext cx="1497669" cy="620688"/>
          </a:xfrm>
          <a:prstGeom prst="rect">
            <a:avLst/>
          </a:prstGeom>
          <a:noFill/>
          <a:ln w="9525">
            <a:noFill/>
            <a:miter lim="800000"/>
            <a:headEnd/>
            <a:tailEnd/>
          </a:ln>
        </p:spPr>
      </p:pic>
      <p:pic>
        <p:nvPicPr>
          <p:cNvPr id="38" name="Picture 37" descr="NICP Visual Identity.png"/>
          <p:cNvPicPr>
            <a:picLocks noChangeAspect="1"/>
          </p:cNvPicPr>
          <p:nvPr/>
        </p:nvPicPr>
        <p:blipFill>
          <a:blip r:embed="rId10" cstate="print"/>
          <a:stretch>
            <a:fillRect/>
          </a:stretch>
        </p:blipFill>
        <p:spPr>
          <a:xfrm>
            <a:off x="142844" y="-24"/>
            <a:ext cx="2647378" cy="1140859"/>
          </a:xfrm>
          <a:prstGeom prst="rect">
            <a:avLst/>
          </a:prstGeom>
        </p:spPr>
      </p:pic>
    </p:spTree>
    <p:extLst>
      <p:ext uri="{BB962C8B-B14F-4D97-AF65-F5344CB8AC3E}">
        <p14:creationId xmlns:p14="http://schemas.microsoft.com/office/powerpoint/2010/main" xmlns="" val="26925411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91680" y="1556792"/>
            <a:ext cx="6120680" cy="45905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 name="Picture 3" descr="ICP colours (line) - latest - august 20th 2015.gi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993659"/>
            <a:ext cx="9144000" cy="435077"/>
          </a:xfrm>
          <a:prstGeom prst="rect">
            <a:avLst/>
          </a:prstGeom>
        </p:spPr>
      </p:pic>
      <p:pic>
        <p:nvPicPr>
          <p:cNvPr id="5" name="Picture 6" descr="Q:\USERS\CARCULLEN\National Comms\2014\Aines office\logo\Clinical Strategy and Programmes Division logo.jpg"/>
          <p:cNvPicPr>
            <a:picLocks noChangeAspect="1" noChangeArrowheads="1"/>
          </p:cNvPicPr>
          <p:nvPr/>
        </p:nvPicPr>
        <p:blipFill>
          <a:blip r:embed="rId4" cstate="print"/>
          <a:srcRect/>
          <a:stretch>
            <a:fillRect/>
          </a:stretch>
        </p:blipFill>
        <p:spPr bwMode="auto">
          <a:xfrm>
            <a:off x="7416032" y="6141868"/>
            <a:ext cx="1727968" cy="716132"/>
          </a:xfrm>
          <a:prstGeom prst="rect">
            <a:avLst/>
          </a:prstGeom>
          <a:noFill/>
          <a:ln w="9525">
            <a:noFill/>
            <a:miter lim="800000"/>
            <a:headEnd/>
            <a:tailEnd/>
          </a:ln>
        </p:spPr>
      </p:pic>
      <p:pic>
        <p:nvPicPr>
          <p:cNvPr id="6" name="Picture 5" descr="NICP Visual Identity.png"/>
          <p:cNvPicPr>
            <a:picLocks noChangeAspect="1"/>
          </p:cNvPicPr>
          <p:nvPr/>
        </p:nvPicPr>
        <p:blipFill>
          <a:blip r:embed="rId5" cstate="print"/>
          <a:stretch>
            <a:fillRect/>
          </a:stretch>
        </p:blipFill>
        <p:spPr>
          <a:xfrm>
            <a:off x="142844" y="-24"/>
            <a:ext cx="2647378" cy="1140859"/>
          </a:xfrm>
          <a:prstGeom prst="rect">
            <a:avLst/>
          </a:prstGeom>
        </p:spPr>
      </p:pic>
    </p:spTree>
    <p:extLst>
      <p:ext uri="{BB962C8B-B14F-4D97-AF65-F5344CB8AC3E}">
        <p14:creationId xmlns:p14="http://schemas.microsoft.com/office/powerpoint/2010/main" xmlns="" val="28062300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59832" y="0"/>
            <a:ext cx="4997136" cy="1143000"/>
          </a:xfrm>
          <a:prstGeom prst="rect">
            <a:avLst/>
          </a:prstGeom>
        </p:spPr>
        <p:txBody>
          <a:bodyPr vert="horz" lIns="91440" tIns="45720" rIns="91440" bIns="45720" rtlCol="0" anchor="ctr">
            <a:normAutofit/>
          </a:bodyPr>
          <a:lstStyle/>
          <a:p>
            <a:pPr marR="0" lvl="0" indent="0" fontAlgn="auto">
              <a:lnSpc>
                <a:spcPts val="3500"/>
              </a:lnSpc>
              <a:spcBef>
                <a:spcPct val="0"/>
              </a:spcBef>
              <a:spcAft>
                <a:spcPts val="0"/>
              </a:spcAft>
              <a:buClrTx/>
              <a:buSzTx/>
              <a:buFontTx/>
              <a:buNone/>
              <a:tabLst/>
              <a:defRPr/>
            </a:pPr>
            <a:r>
              <a:rPr lang="en-IE" sz="4000" dirty="0" smtClean="0">
                <a:solidFill>
                  <a:schemeClr val="tx1">
                    <a:lumMod val="65000"/>
                    <a:lumOff val="35000"/>
                  </a:schemeClr>
                </a:solidFill>
                <a:latin typeface="+mj-lt"/>
                <a:ea typeface="+mj-ea"/>
                <a:cs typeface="+mj-cs"/>
              </a:rPr>
              <a:t>Driver Diagram</a:t>
            </a:r>
            <a:endParaRPr lang="en-IE" sz="4000" dirty="0">
              <a:solidFill>
                <a:schemeClr val="tx1">
                  <a:lumMod val="65000"/>
                  <a:lumOff val="35000"/>
                </a:schemeClr>
              </a:solidFill>
              <a:latin typeface="+mj-lt"/>
              <a:ea typeface="+mj-ea"/>
              <a:cs typeface="+mj-cs"/>
            </a:endParaRPr>
          </a:p>
        </p:txBody>
      </p:sp>
      <p:pic>
        <p:nvPicPr>
          <p:cNvPr id="5" name="Picture 4" descr="ICP colours (line) - latest - august 20th 2015.gi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93659"/>
            <a:ext cx="9144000" cy="435077"/>
          </a:xfrm>
          <a:prstGeom prst="rect">
            <a:avLst/>
          </a:prstGeom>
        </p:spPr>
      </p:pic>
      <p:graphicFrame>
        <p:nvGraphicFramePr>
          <p:cNvPr id="42" name="Content Placeholder 3"/>
          <p:cNvGraphicFramePr>
            <a:graphicFrameLocks noGrp="1"/>
          </p:cNvGraphicFramePr>
          <p:nvPr>
            <p:ph idx="1"/>
            <p:extLst>
              <p:ext uri="{D42A27DB-BD31-4B8C-83A1-F6EECF244321}">
                <p14:modId xmlns:p14="http://schemas.microsoft.com/office/powerpoint/2010/main" xmlns="" val="3967709789"/>
              </p:ext>
            </p:extLst>
          </p:nvPr>
        </p:nvGraphicFramePr>
        <p:xfrm>
          <a:off x="457200" y="1860025"/>
          <a:ext cx="6059016" cy="4569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9" name="TextBox 48"/>
          <p:cNvSpPr txBox="1"/>
          <p:nvPr/>
        </p:nvSpPr>
        <p:spPr>
          <a:xfrm>
            <a:off x="6303019" y="1885456"/>
            <a:ext cx="2304256" cy="452431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endParaRPr lang="en-IE" sz="1600" dirty="0" smtClean="0"/>
          </a:p>
          <a:p>
            <a:r>
              <a:rPr lang="en-IE" sz="1600" dirty="0" smtClean="0"/>
              <a:t>Models of care</a:t>
            </a:r>
          </a:p>
          <a:p>
            <a:endParaRPr lang="en-IE" sz="1600" dirty="0"/>
          </a:p>
          <a:p>
            <a:r>
              <a:rPr lang="en-IE" sz="1600" dirty="0" smtClean="0"/>
              <a:t>Managing urgent and emergency activity</a:t>
            </a:r>
          </a:p>
          <a:p>
            <a:endParaRPr lang="en-IE" sz="1600" dirty="0"/>
          </a:p>
          <a:p>
            <a:r>
              <a:rPr lang="en-IE" sz="1600" dirty="0" smtClean="0"/>
              <a:t>Active support for self management</a:t>
            </a:r>
          </a:p>
          <a:p>
            <a:endParaRPr lang="en-IE" sz="1600" dirty="0" smtClean="0"/>
          </a:p>
          <a:p>
            <a:r>
              <a:rPr lang="en-IE" sz="1600" dirty="0" smtClean="0"/>
              <a:t>Prevention</a:t>
            </a:r>
          </a:p>
          <a:p>
            <a:endParaRPr lang="en-IE" sz="1600" dirty="0"/>
          </a:p>
          <a:p>
            <a:r>
              <a:rPr lang="en-IE" sz="1600" dirty="0" smtClean="0"/>
              <a:t>Ambulatory care</a:t>
            </a:r>
          </a:p>
          <a:p>
            <a:endParaRPr lang="en-IE" sz="1600" dirty="0" smtClean="0"/>
          </a:p>
          <a:p>
            <a:r>
              <a:rPr lang="en-IE" sz="1600" dirty="0" smtClean="0"/>
              <a:t>Care co-ordination</a:t>
            </a:r>
          </a:p>
          <a:p>
            <a:r>
              <a:rPr lang="en-IE" sz="1600" dirty="0" smtClean="0"/>
              <a:t> </a:t>
            </a:r>
          </a:p>
          <a:p>
            <a:r>
              <a:rPr lang="en-IE" sz="1600" dirty="0" smtClean="0"/>
              <a:t>E-Health</a:t>
            </a:r>
          </a:p>
          <a:p>
            <a:endParaRPr lang="en-IE" sz="1600" dirty="0"/>
          </a:p>
          <a:p>
            <a:r>
              <a:rPr lang="en-IE" sz="1600" dirty="0" smtClean="0"/>
              <a:t>Financial models</a:t>
            </a:r>
            <a:endParaRPr lang="en-IE" sz="1600" dirty="0"/>
          </a:p>
        </p:txBody>
      </p:sp>
      <p:sp>
        <p:nvSpPr>
          <p:cNvPr id="50" name="Left Brace 49"/>
          <p:cNvSpPr/>
          <p:nvPr/>
        </p:nvSpPr>
        <p:spPr>
          <a:xfrm>
            <a:off x="5796136" y="2076049"/>
            <a:ext cx="288032" cy="3785652"/>
          </a:xfrm>
          <a:prstGeom prst="leftBrace">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IE"/>
          </a:p>
        </p:txBody>
      </p:sp>
      <p:sp>
        <p:nvSpPr>
          <p:cNvPr id="51" name="TextBox 50"/>
          <p:cNvSpPr txBox="1"/>
          <p:nvPr/>
        </p:nvSpPr>
        <p:spPr>
          <a:xfrm>
            <a:off x="714348" y="1357298"/>
            <a:ext cx="1357322" cy="369332"/>
          </a:xfrm>
          <a:prstGeom prst="rect">
            <a:avLst/>
          </a:prstGeom>
          <a:solidFill>
            <a:schemeClr val="tx1">
              <a:lumMod val="50000"/>
              <a:lumOff val="50000"/>
            </a:schemeClr>
          </a:solidFill>
        </p:spPr>
        <p:txBody>
          <a:bodyPr wrap="square" rtlCol="0">
            <a:spAutoFit/>
          </a:bodyPr>
          <a:lstStyle/>
          <a:p>
            <a:pPr algn="ctr"/>
            <a:r>
              <a:rPr lang="en-GB" dirty="0" smtClean="0">
                <a:solidFill>
                  <a:schemeClr val="bg1"/>
                </a:solidFill>
              </a:rPr>
              <a:t>AIM</a:t>
            </a:r>
            <a:endParaRPr lang="en-GB" dirty="0">
              <a:solidFill>
                <a:schemeClr val="bg1"/>
              </a:solidFill>
            </a:endParaRPr>
          </a:p>
        </p:txBody>
      </p:sp>
      <p:sp>
        <p:nvSpPr>
          <p:cNvPr id="52" name="TextBox 51"/>
          <p:cNvSpPr txBox="1"/>
          <p:nvPr/>
        </p:nvSpPr>
        <p:spPr>
          <a:xfrm>
            <a:off x="3214678" y="1357298"/>
            <a:ext cx="2071702" cy="369332"/>
          </a:xfrm>
          <a:prstGeom prst="rect">
            <a:avLst/>
          </a:prstGeom>
          <a:solidFill>
            <a:schemeClr val="tx1">
              <a:lumMod val="50000"/>
              <a:lumOff val="50000"/>
            </a:schemeClr>
          </a:solidFill>
        </p:spPr>
        <p:txBody>
          <a:bodyPr wrap="square" rtlCol="0">
            <a:spAutoFit/>
          </a:bodyPr>
          <a:lstStyle/>
          <a:p>
            <a:pPr algn="ctr"/>
            <a:r>
              <a:rPr lang="en-GB" dirty="0" smtClean="0">
                <a:solidFill>
                  <a:schemeClr val="bg1"/>
                </a:solidFill>
              </a:rPr>
              <a:t>PRIMARY DRIVERS</a:t>
            </a:r>
            <a:endParaRPr lang="en-GB" dirty="0">
              <a:solidFill>
                <a:schemeClr val="bg1"/>
              </a:solidFill>
            </a:endParaRPr>
          </a:p>
        </p:txBody>
      </p:sp>
      <p:sp>
        <p:nvSpPr>
          <p:cNvPr id="54" name="TextBox 53"/>
          <p:cNvSpPr txBox="1"/>
          <p:nvPr/>
        </p:nvSpPr>
        <p:spPr>
          <a:xfrm>
            <a:off x="6286512" y="1357298"/>
            <a:ext cx="2286016" cy="369332"/>
          </a:xfrm>
          <a:prstGeom prst="rect">
            <a:avLst/>
          </a:prstGeom>
          <a:solidFill>
            <a:schemeClr val="tx1">
              <a:lumMod val="50000"/>
              <a:lumOff val="50000"/>
            </a:schemeClr>
          </a:solidFill>
        </p:spPr>
        <p:txBody>
          <a:bodyPr wrap="square" rtlCol="0">
            <a:spAutoFit/>
          </a:bodyPr>
          <a:lstStyle/>
          <a:p>
            <a:pPr algn="ctr"/>
            <a:r>
              <a:rPr lang="en-GB" dirty="0" smtClean="0">
                <a:solidFill>
                  <a:schemeClr val="bg1"/>
                </a:solidFill>
              </a:rPr>
              <a:t>SECONDARY DRIVERS</a:t>
            </a:r>
            <a:endParaRPr lang="en-GB" dirty="0">
              <a:solidFill>
                <a:schemeClr val="bg1"/>
              </a:solidFill>
            </a:endParaRPr>
          </a:p>
        </p:txBody>
      </p:sp>
      <p:pic>
        <p:nvPicPr>
          <p:cNvPr id="13" name="Picture 6" descr="Q:\USERS\CARCULLEN\National Comms\2014\Aines office\logo\Clinical Strategy and Programmes Division logo.jpg"/>
          <p:cNvPicPr>
            <a:picLocks noChangeAspect="1" noChangeArrowheads="1"/>
          </p:cNvPicPr>
          <p:nvPr/>
        </p:nvPicPr>
        <p:blipFill>
          <a:blip r:embed="rId7" cstate="print"/>
          <a:srcRect/>
          <a:stretch>
            <a:fillRect/>
          </a:stretch>
        </p:blipFill>
        <p:spPr bwMode="auto">
          <a:xfrm>
            <a:off x="8167578" y="6453336"/>
            <a:ext cx="976421" cy="404664"/>
          </a:xfrm>
          <a:prstGeom prst="rect">
            <a:avLst/>
          </a:prstGeom>
          <a:noFill/>
          <a:ln w="9525">
            <a:noFill/>
            <a:miter lim="800000"/>
            <a:headEnd/>
            <a:tailEnd/>
          </a:ln>
        </p:spPr>
      </p:pic>
      <p:pic>
        <p:nvPicPr>
          <p:cNvPr id="14" name="Picture 13" descr="NICP Visual Identity.png"/>
          <p:cNvPicPr>
            <a:picLocks noChangeAspect="1"/>
          </p:cNvPicPr>
          <p:nvPr/>
        </p:nvPicPr>
        <p:blipFill>
          <a:blip r:embed="rId8" cstate="print"/>
          <a:stretch>
            <a:fillRect/>
          </a:stretch>
        </p:blipFill>
        <p:spPr>
          <a:xfrm>
            <a:off x="142844" y="-24"/>
            <a:ext cx="2647378" cy="1140859"/>
          </a:xfrm>
          <a:prstGeom prst="rect">
            <a:avLst/>
          </a:prstGeom>
        </p:spPr>
      </p:pic>
    </p:spTree>
    <p:extLst>
      <p:ext uri="{BB962C8B-B14F-4D97-AF65-F5344CB8AC3E}">
        <p14:creationId xmlns:p14="http://schemas.microsoft.com/office/powerpoint/2010/main" xmlns="" val="26925411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0180" y="294018"/>
            <a:ext cx="4962282" cy="706090"/>
          </a:xfrm>
        </p:spPr>
        <p:txBody>
          <a:bodyPr>
            <a:normAutofit/>
          </a:bodyPr>
          <a:lstStyle/>
          <a:p>
            <a:pPr algn="l">
              <a:lnSpc>
                <a:spcPts val="3500"/>
              </a:lnSpc>
              <a:defRPr/>
            </a:pPr>
            <a:r>
              <a:rPr lang="en-IE" sz="4000" dirty="0" smtClean="0">
                <a:solidFill>
                  <a:schemeClr val="tx1">
                    <a:lumMod val="65000"/>
                    <a:lumOff val="35000"/>
                  </a:schemeClr>
                </a:solidFill>
              </a:rPr>
              <a:t>Imagine!</a:t>
            </a:r>
            <a:endParaRPr lang="en-IE" sz="4000" dirty="0">
              <a:solidFill>
                <a:schemeClr val="tx1">
                  <a:lumMod val="65000"/>
                  <a:lumOff val="35000"/>
                </a:schemeClr>
              </a:solidFill>
            </a:endParaRPr>
          </a:p>
        </p:txBody>
      </p:sp>
      <p:pic>
        <p:nvPicPr>
          <p:cNvPr id="1026" name="Picture 2" descr="Image result for people pictur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5835" y="1742272"/>
            <a:ext cx="1748711" cy="1972480"/>
          </a:xfrm>
          <a:prstGeom prst="rect">
            <a:avLst/>
          </a:prstGeom>
          <a:noFill/>
        </p:spPr>
      </p:pic>
      <p:sp>
        <p:nvSpPr>
          <p:cNvPr id="4" name="Cloud Callout 3"/>
          <p:cNvSpPr/>
          <p:nvPr/>
        </p:nvSpPr>
        <p:spPr>
          <a:xfrm>
            <a:off x="1624802" y="1345898"/>
            <a:ext cx="2304256" cy="144016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prstClr val="white"/>
                </a:solidFill>
              </a:rPr>
              <a:t>I know what number to call!</a:t>
            </a:r>
            <a:endParaRPr lang="en-IE" dirty="0">
              <a:solidFill>
                <a:prstClr val="white"/>
              </a:solidFill>
            </a:endParaRPr>
          </a:p>
        </p:txBody>
      </p:sp>
      <p:sp>
        <p:nvSpPr>
          <p:cNvPr id="1028" name="AutoShape 4" descr="Image result for young man in a wheelchair"/>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1030" name="AutoShape 6" descr="Image result for young man in a wheelchair"/>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pic>
        <p:nvPicPr>
          <p:cNvPr id="1032" name="Picture 8" descr="Image result for young man in a wheelchai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1" y="4434044"/>
            <a:ext cx="1534398" cy="2037995"/>
          </a:xfrm>
          <a:prstGeom prst="rect">
            <a:avLst/>
          </a:prstGeom>
          <a:noFill/>
        </p:spPr>
      </p:pic>
      <p:sp>
        <p:nvSpPr>
          <p:cNvPr id="6" name="Cloud Callout 5"/>
          <p:cNvSpPr/>
          <p:nvPr/>
        </p:nvSpPr>
        <p:spPr>
          <a:xfrm>
            <a:off x="1259632" y="3714752"/>
            <a:ext cx="1955046" cy="1285884"/>
          </a:xfrm>
          <a:prstGeom prst="cloudCallout">
            <a:avLst>
              <a:gd name="adj1" fmla="val -45321"/>
              <a:gd name="adj2" fmla="val 4900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a:solidFill>
                  <a:prstClr val="white"/>
                </a:solidFill>
              </a:rPr>
              <a:t>It’s like everyone knows all about me</a:t>
            </a:r>
          </a:p>
        </p:txBody>
      </p:sp>
      <p:sp>
        <p:nvSpPr>
          <p:cNvPr id="1036" name="AutoShape 12" descr="Image result for old lady"/>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pic>
        <p:nvPicPr>
          <p:cNvPr id="1038" name="Picture 14" descr="Image result for old lady"/>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10820" y="1419618"/>
            <a:ext cx="1146998" cy="1723630"/>
          </a:xfrm>
          <a:prstGeom prst="rect">
            <a:avLst/>
          </a:prstGeom>
          <a:noFill/>
        </p:spPr>
      </p:pic>
      <p:sp>
        <p:nvSpPr>
          <p:cNvPr id="1040" name="AutoShape 16" descr="Image result for child"/>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1042" name="AutoShape 18" descr="Image result for child"/>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1044" name="AutoShape 20" descr="Image result for child"/>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pic>
        <p:nvPicPr>
          <p:cNvPr id="1046" name="Picture 22" descr="Image result for child"/>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868144" y="4725144"/>
            <a:ext cx="2705100" cy="1685926"/>
          </a:xfrm>
          <a:prstGeom prst="rect">
            <a:avLst/>
          </a:prstGeom>
          <a:noFill/>
        </p:spPr>
      </p:pic>
      <p:sp>
        <p:nvSpPr>
          <p:cNvPr id="1048" name="AutoShape 24" descr="Image result for older people"/>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sp>
        <p:nvSpPr>
          <p:cNvPr id="1050" name="AutoShape 26" descr="Image result for older people"/>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E">
              <a:solidFill>
                <a:prstClr val="black"/>
              </a:solidFill>
            </a:endParaRPr>
          </a:p>
        </p:txBody>
      </p:sp>
      <p:pic>
        <p:nvPicPr>
          <p:cNvPr id="1052" name="Picture 28" descr="Image result for older people"/>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794335" y="4797152"/>
            <a:ext cx="2452824" cy="1632244"/>
          </a:xfrm>
          <a:prstGeom prst="rect">
            <a:avLst/>
          </a:prstGeom>
          <a:noFill/>
        </p:spPr>
      </p:pic>
      <p:sp>
        <p:nvSpPr>
          <p:cNvPr id="8" name="Cloud Callout 7"/>
          <p:cNvSpPr/>
          <p:nvPr/>
        </p:nvSpPr>
        <p:spPr>
          <a:xfrm>
            <a:off x="3563888" y="3286124"/>
            <a:ext cx="2436872" cy="129500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prstClr val="white"/>
                </a:solidFill>
              </a:rPr>
              <a:t>It’s  </a:t>
            </a:r>
            <a:r>
              <a:rPr lang="en-IE" dirty="0">
                <a:solidFill>
                  <a:prstClr val="white"/>
                </a:solidFill>
              </a:rPr>
              <a:t>great to share and learn so much with this group</a:t>
            </a:r>
          </a:p>
        </p:txBody>
      </p:sp>
      <p:pic>
        <p:nvPicPr>
          <p:cNvPr id="25" name="Picture 6" descr="Q:\USERS\CARCULLEN\National Comms\2014\Aines office\logo\Clinical Strategy and Programmes Division logo.jpg"/>
          <p:cNvPicPr>
            <a:picLocks noChangeAspect="1" noChangeArrowheads="1"/>
          </p:cNvPicPr>
          <p:nvPr/>
        </p:nvPicPr>
        <p:blipFill>
          <a:blip r:embed="rId7" cstate="print"/>
          <a:srcRect/>
          <a:stretch>
            <a:fillRect/>
          </a:stretch>
        </p:blipFill>
        <p:spPr bwMode="auto">
          <a:xfrm>
            <a:off x="8100392" y="6425492"/>
            <a:ext cx="1043608" cy="432508"/>
          </a:xfrm>
          <a:prstGeom prst="rect">
            <a:avLst/>
          </a:prstGeom>
          <a:noFill/>
          <a:ln w="9525">
            <a:noFill/>
            <a:miter lim="800000"/>
            <a:headEnd/>
            <a:tailEnd/>
          </a:ln>
        </p:spPr>
      </p:pic>
      <p:pic>
        <p:nvPicPr>
          <p:cNvPr id="23" name="Picture 22" descr="NICP Visual Identity.png"/>
          <p:cNvPicPr>
            <a:picLocks noChangeAspect="1"/>
          </p:cNvPicPr>
          <p:nvPr/>
        </p:nvPicPr>
        <p:blipFill>
          <a:blip r:embed="rId8" cstate="print"/>
          <a:stretch>
            <a:fillRect/>
          </a:stretch>
        </p:blipFill>
        <p:spPr>
          <a:xfrm>
            <a:off x="142844" y="-24"/>
            <a:ext cx="2647378" cy="1140859"/>
          </a:xfrm>
          <a:prstGeom prst="rect">
            <a:avLst/>
          </a:prstGeom>
        </p:spPr>
      </p:pic>
      <p:pic>
        <p:nvPicPr>
          <p:cNvPr id="24" name="Picture 23" descr="ICP colours (line) - latest - august 20th 2015.gif"/>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0" y="993659"/>
            <a:ext cx="9144000" cy="435077"/>
          </a:xfrm>
          <a:prstGeom prst="rect">
            <a:avLst/>
          </a:prstGeom>
        </p:spPr>
      </p:pic>
      <p:sp>
        <p:nvSpPr>
          <p:cNvPr id="27" name="Cloud Callout 26"/>
          <p:cNvSpPr/>
          <p:nvPr/>
        </p:nvSpPr>
        <p:spPr>
          <a:xfrm>
            <a:off x="5929322" y="1285860"/>
            <a:ext cx="2559798" cy="1732016"/>
          </a:xfrm>
          <a:prstGeom prst="cloudCallout">
            <a:avLst>
              <a:gd name="adj1" fmla="val -78359"/>
              <a:gd name="adj2" fmla="val -197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prstClr val="white"/>
                </a:solidFill>
              </a:rPr>
              <a:t>I  feel so much better for not having to go all the way to hospital</a:t>
            </a:r>
          </a:p>
        </p:txBody>
      </p:sp>
      <p:sp>
        <p:nvSpPr>
          <p:cNvPr id="7" name="Cloud Callout 6"/>
          <p:cNvSpPr/>
          <p:nvPr/>
        </p:nvSpPr>
        <p:spPr>
          <a:xfrm>
            <a:off x="6084168" y="3000372"/>
            <a:ext cx="2559798" cy="1436740"/>
          </a:xfrm>
          <a:prstGeom prst="cloudCallout">
            <a:avLst>
              <a:gd name="adj1" fmla="val -1812"/>
              <a:gd name="adj2" fmla="val 8068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dirty="0" smtClean="0">
                <a:solidFill>
                  <a:prstClr val="white"/>
                </a:solidFill>
              </a:rPr>
              <a:t>I’m alive because  I had specialist  care really fast</a:t>
            </a:r>
            <a:endParaRPr lang="en-IE" dirty="0">
              <a:solidFill>
                <a:prstClr val="white"/>
              </a:solidFill>
            </a:endParaRPr>
          </a:p>
        </p:txBody>
      </p:sp>
    </p:spTree>
    <p:extLst>
      <p:ext uri="{BB962C8B-B14F-4D97-AF65-F5344CB8AC3E}">
        <p14:creationId xmlns:p14="http://schemas.microsoft.com/office/powerpoint/2010/main" xmlns="" val="31153290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07904" y="2996952"/>
            <a:ext cx="2552109" cy="769441"/>
          </a:xfrm>
          <a:prstGeom prst="rect">
            <a:avLst/>
          </a:prstGeom>
          <a:noFill/>
        </p:spPr>
        <p:txBody>
          <a:bodyPr wrap="none" rtlCol="0">
            <a:spAutoFit/>
          </a:bodyPr>
          <a:lstStyle/>
          <a:p>
            <a:r>
              <a:rPr lang="en-GB" sz="4400" dirty="0" smtClean="0">
                <a:solidFill>
                  <a:prstClr val="black"/>
                </a:solidFill>
              </a:rPr>
              <a:t>Thank you</a:t>
            </a:r>
            <a:endParaRPr lang="en-GB" sz="4400" dirty="0">
              <a:solidFill>
                <a:prstClr val="black"/>
              </a:solidFill>
            </a:endParaRPr>
          </a:p>
        </p:txBody>
      </p:sp>
      <p:pic>
        <p:nvPicPr>
          <p:cNvPr id="6" name="Picture 2" descr="C:\Users\idowuakingbagbohun\AppData\Local\Microsoft\Windows\Temporary Internet Files\Content.Outlook\MNEXJDYM\ICP (3).gif"/>
          <p:cNvPicPr>
            <a:picLocks noChangeAspect="1" noChangeArrowheads="1"/>
          </p:cNvPicPr>
          <p:nvPr/>
        </p:nvPicPr>
        <p:blipFill>
          <a:blip r:embed="rId2" cstate="print"/>
          <a:srcRect/>
          <a:stretch>
            <a:fillRect/>
          </a:stretch>
        </p:blipFill>
        <p:spPr bwMode="auto">
          <a:xfrm>
            <a:off x="1115616" y="1916832"/>
            <a:ext cx="2589302" cy="2880320"/>
          </a:xfrm>
          <a:prstGeom prst="rect">
            <a:avLst/>
          </a:prstGeom>
          <a:noFill/>
        </p:spPr>
      </p:pic>
      <p:pic>
        <p:nvPicPr>
          <p:cNvPr id="7" name="Picture 6" descr="ICP colours (line) - latest - august 20th 2015.gi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340768"/>
            <a:ext cx="9144000" cy="435077"/>
          </a:xfrm>
          <a:prstGeom prst="rect">
            <a:avLst/>
          </a:prstGeom>
        </p:spPr>
      </p:pic>
      <p:pic>
        <p:nvPicPr>
          <p:cNvPr id="8" name="Picture 7" descr="ICP colours (line) - latest - august 20th 2015.gi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4581128"/>
            <a:ext cx="9144000" cy="435077"/>
          </a:xfrm>
          <a:prstGeom prst="rect">
            <a:avLst/>
          </a:prstGeom>
        </p:spPr>
      </p:pic>
      <p:pic>
        <p:nvPicPr>
          <p:cNvPr id="9" name="Picture 6" descr="Q:\USERS\CARCULLEN\National Comms\2014\Aines office\logo\Clinical Strategy and Programmes Division logo.jpg"/>
          <p:cNvPicPr>
            <a:picLocks noChangeAspect="1" noChangeArrowheads="1"/>
          </p:cNvPicPr>
          <p:nvPr/>
        </p:nvPicPr>
        <p:blipFill>
          <a:blip r:embed="rId4" cstate="print"/>
          <a:srcRect/>
          <a:stretch>
            <a:fillRect/>
          </a:stretch>
        </p:blipFill>
        <p:spPr bwMode="auto">
          <a:xfrm>
            <a:off x="7416032" y="6141868"/>
            <a:ext cx="1727968" cy="716132"/>
          </a:xfrm>
          <a:prstGeom prst="rect">
            <a:avLst/>
          </a:prstGeom>
          <a:noFill/>
          <a:ln w="9525">
            <a:noFill/>
            <a:miter lim="800000"/>
            <a:headEnd/>
            <a:tailEnd/>
          </a:ln>
        </p:spPr>
      </p:pic>
      <p:sp>
        <p:nvSpPr>
          <p:cNvPr id="10" name="TextBox 9"/>
          <p:cNvSpPr txBox="1"/>
          <p:nvPr/>
        </p:nvSpPr>
        <p:spPr>
          <a:xfrm>
            <a:off x="285720" y="5072074"/>
            <a:ext cx="2997424" cy="1754326"/>
          </a:xfrm>
          <a:prstGeom prst="rect">
            <a:avLst/>
          </a:prstGeom>
          <a:noFill/>
        </p:spPr>
        <p:txBody>
          <a:bodyPr wrap="none" rtlCol="0">
            <a:spAutoFit/>
          </a:bodyPr>
          <a:lstStyle/>
          <a:p>
            <a:r>
              <a:rPr lang="en-GB" dirty="0" smtClean="0">
                <a:solidFill>
                  <a:prstClr val="black"/>
                </a:solidFill>
              </a:rPr>
              <a:t>Visit our website:</a:t>
            </a:r>
          </a:p>
          <a:p>
            <a:r>
              <a:rPr lang="en-GB" dirty="0" smtClean="0">
                <a:solidFill>
                  <a:prstClr val="black"/>
                </a:solidFill>
                <a:hlinkClick r:id="rId5"/>
              </a:rPr>
              <a:t>www.</a:t>
            </a:r>
            <a:r>
              <a:rPr lang="en-GB" b="1" dirty="0" smtClean="0">
                <a:solidFill>
                  <a:prstClr val="black"/>
                </a:solidFill>
                <a:hlinkClick r:id="rId5"/>
              </a:rPr>
              <a:t>hse</a:t>
            </a:r>
            <a:r>
              <a:rPr lang="en-GB" dirty="0" smtClean="0">
                <a:solidFill>
                  <a:prstClr val="black"/>
                </a:solidFill>
                <a:hlinkClick r:id="rId5"/>
              </a:rPr>
              <a:t>.ie/</a:t>
            </a:r>
            <a:r>
              <a:rPr lang="en-GB" b="1" dirty="0" smtClean="0">
                <a:solidFill>
                  <a:prstClr val="black"/>
                </a:solidFill>
                <a:hlinkClick r:id="rId5"/>
              </a:rPr>
              <a:t>integratedcare</a:t>
            </a:r>
            <a:r>
              <a:rPr lang="en-GB" dirty="0" smtClean="0">
                <a:solidFill>
                  <a:prstClr val="black"/>
                </a:solidFill>
                <a:hlinkClick r:id="rId5"/>
              </a:rPr>
              <a:t>/</a:t>
            </a:r>
            <a:endParaRPr lang="en-GB" dirty="0" smtClean="0">
              <a:solidFill>
                <a:prstClr val="black"/>
              </a:solidFill>
            </a:endParaRPr>
          </a:p>
          <a:p>
            <a:r>
              <a:rPr lang="en-GB" dirty="0" smtClean="0">
                <a:solidFill>
                  <a:prstClr val="black"/>
                </a:solidFill>
              </a:rPr>
              <a:t>Interact with us on:</a:t>
            </a:r>
          </a:p>
          <a:p>
            <a:r>
              <a:rPr lang="en-GB" dirty="0" smtClean="0">
                <a:solidFill>
                  <a:prstClr val="black"/>
                </a:solidFill>
              </a:rPr>
              <a:t>         	@CSPD_HSE</a:t>
            </a:r>
          </a:p>
          <a:p>
            <a:r>
              <a:rPr lang="en-GB" dirty="0" smtClean="0">
                <a:solidFill>
                  <a:prstClr val="black"/>
                </a:solidFill>
              </a:rPr>
              <a:t>	</a:t>
            </a:r>
            <a:r>
              <a:rPr lang="en-GB" dirty="0" smtClean="0"/>
              <a:t> nationalcsp@hse.ie</a:t>
            </a:r>
            <a:endParaRPr lang="en-GB" dirty="0" smtClean="0">
              <a:solidFill>
                <a:prstClr val="black"/>
              </a:solidFill>
            </a:endParaRPr>
          </a:p>
          <a:p>
            <a:r>
              <a:rPr lang="en-GB" dirty="0" smtClean="0">
                <a:solidFill>
                  <a:prstClr val="black"/>
                </a:solidFill>
              </a:rPr>
              <a:t>	</a:t>
            </a:r>
          </a:p>
        </p:txBody>
      </p:sp>
      <p:pic>
        <p:nvPicPr>
          <p:cNvPr id="11" name="Picture 2"/>
          <p:cNvPicPr>
            <a:picLocks noChangeAspect="1" noChangeArrowheads="1"/>
          </p:cNvPicPr>
          <p:nvPr/>
        </p:nvPicPr>
        <p:blipFill>
          <a:blip r:embed="rId6" cstate="print"/>
          <a:srcRect/>
          <a:stretch>
            <a:fillRect/>
          </a:stretch>
        </p:blipFill>
        <p:spPr bwMode="auto">
          <a:xfrm>
            <a:off x="897388" y="5929330"/>
            <a:ext cx="317026" cy="257993"/>
          </a:xfrm>
          <a:prstGeom prst="rect">
            <a:avLst/>
          </a:prstGeom>
          <a:noFill/>
          <a:ln w="9525">
            <a:noFill/>
            <a:miter lim="800000"/>
            <a:headEnd/>
            <a:tailEnd/>
          </a:ln>
          <a:effectLst/>
        </p:spPr>
      </p:pic>
      <p:pic>
        <p:nvPicPr>
          <p:cNvPr id="12" name="Picture 5"/>
          <p:cNvPicPr>
            <a:picLocks noChangeAspect="1" noChangeArrowheads="1"/>
          </p:cNvPicPr>
          <p:nvPr/>
        </p:nvPicPr>
        <p:blipFill>
          <a:blip r:embed="rId7" cstate="print"/>
          <a:srcRect/>
          <a:stretch>
            <a:fillRect/>
          </a:stretch>
        </p:blipFill>
        <p:spPr bwMode="auto">
          <a:xfrm>
            <a:off x="928662" y="6215082"/>
            <a:ext cx="285752" cy="285752"/>
          </a:xfrm>
          <a:prstGeom prst="rect">
            <a:avLst/>
          </a:prstGeom>
          <a:noFill/>
          <a:ln w="9525">
            <a:noFill/>
            <a:miter lim="800000"/>
            <a:headEnd/>
            <a:tailEnd/>
          </a:ln>
          <a:effectLst/>
        </p:spPr>
      </p:pic>
    </p:spTree>
    <p:extLst>
      <p:ext uri="{BB962C8B-B14F-4D97-AF65-F5344CB8AC3E}">
        <p14:creationId xmlns:p14="http://schemas.microsoft.com/office/powerpoint/2010/main" xmlns="" val="1664324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872" y="0"/>
            <a:ext cx="5141152" cy="1143000"/>
          </a:xfrm>
        </p:spPr>
        <p:txBody>
          <a:bodyPr>
            <a:normAutofit/>
          </a:bodyPr>
          <a:lstStyle/>
          <a:p>
            <a:pPr algn="l"/>
            <a:r>
              <a:rPr lang="en-IE" sz="4000" dirty="0" smtClean="0">
                <a:solidFill>
                  <a:schemeClr val="tx1">
                    <a:lumMod val="65000"/>
                    <a:lumOff val="35000"/>
                  </a:schemeClr>
                </a:solidFill>
              </a:rPr>
              <a:t>Why change? </a:t>
            </a:r>
            <a:endParaRPr lang="en-IE" sz="4000" dirty="0">
              <a:solidFill>
                <a:schemeClr val="tx1">
                  <a:lumMod val="65000"/>
                  <a:lumOff val="35000"/>
                </a:schemeClr>
              </a:solidFill>
            </a:endParaRPr>
          </a:p>
        </p:txBody>
      </p:sp>
      <p:pic>
        <p:nvPicPr>
          <p:cNvPr id="4" name="Picture 3" descr="ICP colours (line) - latest - august 20th 2015.gi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000108"/>
            <a:ext cx="9144000" cy="435077"/>
          </a:xfrm>
          <a:prstGeom prst="rect">
            <a:avLst/>
          </a:prstGeom>
        </p:spPr>
      </p:pic>
      <p:grpSp>
        <p:nvGrpSpPr>
          <p:cNvPr id="8" name="Group 48"/>
          <p:cNvGrpSpPr/>
          <p:nvPr/>
        </p:nvGrpSpPr>
        <p:grpSpPr>
          <a:xfrm>
            <a:off x="2357422" y="5643578"/>
            <a:ext cx="4643470" cy="500066"/>
            <a:chOff x="323820" y="1437666"/>
            <a:chExt cx="2863473" cy="1062640"/>
          </a:xfrm>
          <a:solidFill>
            <a:schemeClr val="tx2">
              <a:lumMod val="20000"/>
              <a:lumOff val="80000"/>
            </a:schemeClr>
          </a:solidFill>
        </p:grpSpPr>
        <p:sp>
          <p:nvSpPr>
            <p:cNvPr id="50" name="Rounded Rectangle 49"/>
            <p:cNvSpPr/>
            <p:nvPr/>
          </p:nvSpPr>
          <p:spPr>
            <a:xfrm>
              <a:off x="323820" y="1437666"/>
              <a:ext cx="2863473" cy="1062640"/>
            </a:xfrm>
            <a:prstGeom prst="roundRect">
              <a:avLst>
                <a:gd name="adj" fmla="val 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Rectangle 50"/>
            <p:cNvSpPr/>
            <p:nvPr/>
          </p:nvSpPr>
          <p:spPr>
            <a:xfrm>
              <a:off x="500034" y="1535469"/>
              <a:ext cx="2643206" cy="741228"/>
            </a:xfrm>
            <a:prstGeom prst="rect">
              <a:avLst/>
            </a:prstGeom>
            <a:noFill/>
          </p:spPr>
          <p:txBody>
            <a:bodyPr wrap="square">
              <a:spAutoFit/>
            </a:bodyPr>
            <a:lstStyle/>
            <a:p>
              <a:pPr algn="ctr" fontAlgn="base">
                <a:lnSpc>
                  <a:spcPts val="2000"/>
                </a:lnSpc>
              </a:pPr>
              <a:r>
                <a:rPr lang="en-GB" b="1" dirty="0" smtClean="0">
                  <a:solidFill>
                    <a:schemeClr val="tx1">
                      <a:lumMod val="65000"/>
                      <a:lumOff val="35000"/>
                    </a:schemeClr>
                  </a:solidFill>
                  <a:latin typeface="+mj-lt"/>
                  <a:ea typeface="+mj-ea"/>
                  <a:cs typeface="+mj-cs"/>
                </a:rPr>
                <a:t>Ageing population &amp; Population Changes</a:t>
              </a:r>
            </a:p>
          </p:txBody>
        </p:sp>
      </p:grpSp>
      <p:sp>
        <p:nvSpPr>
          <p:cNvPr id="62" name="Title 1"/>
          <p:cNvSpPr txBox="1">
            <a:spLocks/>
          </p:cNvSpPr>
          <p:nvPr/>
        </p:nvSpPr>
        <p:spPr>
          <a:xfrm>
            <a:off x="357158" y="1428744"/>
            <a:ext cx="5143536"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E" sz="3600" b="0" i="0" u="none" strike="noStrike" kern="1200" cap="small" spc="0" normalizeH="0" noProof="0" dirty="0" smtClean="0">
                <a:ln>
                  <a:noFill/>
                </a:ln>
                <a:solidFill>
                  <a:schemeClr val="tx1">
                    <a:lumMod val="65000"/>
                    <a:lumOff val="35000"/>
                  </a:schemeClr>
                </a:solidFill>
                <a:effectLst/>
                <a:uLnTx/>
                <a:uFillTx/>
                <a:latin typeface="+mj-lt"/>
                <a:ea typeface="+mj-ea"/>
                <a:cs typeface="+mj-cs"/>
              </a:rPr>
              <a:t>Challenges For CHOs...</a:t>
            </a:r>
            <a:endParaRPr kumimoji="0" lang="en-IE" sz="3600" b="0" i="0" u="none" strike="noStrike" kern="1200" cap="small" spc="0" normalizeH="0" noProof="0" dirty="0">
              <a:ln>
                <a:noFill/>
              </a:ln>
              <a:solidFill>
                <a:schemeClr val="tx1">
                  <a:lumMod val="65000"/>
                  <a:lumOff val="35000"/>
                </a:schemeClr>
              </a:solidFill>
              <a:effectLst/>
              <a:uLnTx/>
              <a:uFillTx/>
              <a:latin typeface="+mj-lt"/>
              <a:ea typeface="+mj-ea"/>
              <a:cs typeface="+mj-cs"/>
            </a:endParaRPr>
          </a:p>
        </p:txBody>
      </p:sp>
      <p:pic>
        <p:nvPicPr>
          <p:cNvPr id="27" name="Picture 26" descr="NICP Visual Identity.png"/>
          <p:cNvPicPr>
            <a:picLocks noChangeAspect="1"/>
          </p:cNvPicPr>
          <p:nvPr/>
        </p:nvPicPr>
        <p:blipFill>
          <a:blip r:embed="rId3" cstate="print"/>
          <a:stretch>
            <a:fillRect/>
          </a:stretch>
        </p:blipFill>
        <p:spPr>
          <a:xfrm>
            <a:off x="142844" y="-24"/>
            <a:ext cx="2647378" cy="1140859"/>
          </a:xfrm>
          <a:prstGeom prst="rect">
            <a:avLst/>
          </a:prstGeom>
        </p:spPr>
      </p:pic>
      <p:pic>
        <p:nvPicPr>
          <p:cNvPr id="9" name="Picture 2"/>
          <p:cNvPicPr>
            <a:picLocks noChangeAspect="1" noChangeArrowheads="1"/>
          </p:cNvPicPr>
          <p:nvPr/>
        </p:nvPicPr>
        <p:blipFill>
          <a:blip r:embed="rId4" cstate="print"/>
          <a:srcRect/>
          <a:stretch>
            <a:fillRect/>
          </a:stretch>
        </p:blipFill>
        <p:spPr bwMode="auto">
          <a:xfrm>
            <a:off x="226515" y="2643182"/>
            <a:ext cx="4142669" cy="2928958"/>
          </a:xfrm>
          <a:prstGeom prst="rect">
            <a:avLst/>
          </a:prstGeom>
          <a:noFill/>
          <a:ln w="9525">
            <a:noFill/>
            <a:miter lim="800000"/>
            <a:headEnd/>
            <a:tailEnd/>
          </a:ln>
          <a:effectLst/>
        </p:spPr>
      </p:pic>
      <p:pic>
        <p:nvPicPr>
          <p:cNvPr id="28" name="Picture 27"/>
          <p:cNvPicPr/>
          <p:nvPr/>
        </p:nvPicPr>
        <p:blipFill>
          <a:blip r:embed="rId5" cstate="print">
            <a:extLst>
              <a:ext uri="{28A0092B-C50C-407E-A947-70E740481C1C}">
                <a14:useLocalDpi xmlns:a14="http://schemas.microsoft.com/office/drawing/2010/main" xmlns="" val="0"/>
              </a:ext>
            </a:extLst>
          </a:blip>
          <a:stretch>
            <a:fillRect/>
          </a:stretch>
        </p:blipFill>
        <p:spPr>
          <a:xfrm>
            <a:off x="4714876" y="2619242"/>
            <a:ext cx="4286280" cy="2952898"/>
          </a:xfrm>
          <a:prstGeom prst="rect">
            <a:avLst/>
          </a:prstGeom>
        </p:spPr>
      </p:pic>
    </p:spTree>
    <p:extLst>
      <p:ext uri="{BB962C8B-B14F-4D97-AF65-F5344CB8AC3E}">
        <p14:creationId xmlns:p14="http://schemas.microsoft.com/office/powerpoint/2010/main" xmlns="" val="4244745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864" y="0"/>
            <a:ext cx="4709104" cy="1143000"/>
          </a:xfrm>
        </p:spPr>
        <p:txBody>
          <a:bodyPr>
            <a:normAutofit/>
          </a:bodyPr>
          <a:lstStyle/>
          <a:p>
            <a:pPr algn="l">
              <a:defRPr/>
            </a:pPr>
            <a:r>
              <a:rPr lang="en-IE" sz="4000" dirty="0" smtClean="0">
                <a:solidFill>
                  <a:schemeClr val="tx1">
                    <a:lumMod val="65000"/>
                    <a:lumOff val="35000"/>
                  </a:schemeClr>
                </a:solidFill>
              </a:rPr>
              <a:t>Why?</a:t>
            </a:r>
          </a:p>
        </p:txBody>
      </p:sp>
      <p:pic>
        <p:nvPicPr>
          <p:cNvPr id="4" name="Picture 3" descr="ICP colours (line) - latest - august 20th 2015.gi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93659"/>
            <a:ext cx="9144000" cy="435077"/>
          </a:xfrm>
          <a:prstGeom prst="rect">
            <a:avLst/>
          </a:prstGeom>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80056" y="4720077"/>
            <a:ext cx="1743263" cy="1152649"/>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35118" y="4723179"/>
            <a:ext cx="1894006" cy="1187089"/>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86578" y="4714884"/>
            <a:ext cx="1867909" cy="1243009"/>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28596" y="4719893"/>
            <a:ext cx="1743262" cy="1155859"/>
          </a:xfrm>
          <a:prstGeom prst="rect">
            <a:avLst/>
          </a:prstGeom>
          <a:noFill/>
          <a:ln w="9525">
            <a:noFill/>
            <a:miter lim="800000"/>
            <a:headEnd/>
            <a:tailEnd/>
          </a:ln>
          <a:effectLst/>
        </p:spPr>
      </p:pic>
      <p:sp>
        <p:nvSpPr>
          <p:cNvPr id="12" name="TextBox 11"/>
          <p:cNvSpPr txBox="1"/>
          <p:nvPr/>
        </p:nvSpPr>
        <p:spPr>
          <a:xfrm>
            <a:off x="1785918" y="1285860"/>
            <a:ext cx="5871026" cy="461665"/>
          </a:xfrm>
          <a:prstGeom prst="rect">
            <a:avLst/>
          </a:prstGeom>
          <a:noFill/>
        </p:spPr>
        <p:txBody>
          <a:bodyPr wrap="square" rtlCol="0">
            <a:spAutoFit/>
          </a:bodyPr>
          <a:lstStyle/>
          <a:p>
            <a:pPr algn="ctr"/>
            <a:r>
              <a:rPr lang="en-IE" sz="2400" b="1" cap="small" dirty="0" smtClean="0">
                <a:solidFill>
                  <a:schemeClr val="tx1">
                    <a:lumMod val="65000"/>
                    <a:lumOff val="35000"/>
                  </a:schemeClr>
                </a:solidFill>
              </a:rPr>
              <a:t>Experiences with Health Services</a:t>
            </a:r>
            <a:endParaRPr lang="en-GB" sz="2400" cap="small" dirty="0" smtClean="0">
              <a:solidFill>
                <a:schemeClr val="tx1">
                  <a:lumMod val="65000"/>
                  <a:lumOff val="35000"/>
                </a:schemeClr>
              </a:solidFill>
              <a:latin typeface="Calibri Light" pitchFamily="34" charset="0"/>
            </a:endParaRPr>
          </a:p>
        </p:txBody>
      </p:sp>
      <p:sp>
        <p:nvSpPr>
          <p:cNvPr id="13" name="Rectangle 12"/>
          <p:cNvSpPr/>
          <p:nvPr/>
        </p:nvSpPr>
        <p:spPr>
          <a:xfrm>
            <a:off x="428596" y="1714488"/>
            <a:ext cx="8286808" cy="2406684"/>
          </a:xfrm>
          <a:prstGeom prst="rect">
            <a:avLst/>
          </a:prstGeom>
          <a:solidFill>
            <a:schemeClr val="accent1">
              <a:lumMod val="20000"/>
              <a:lumOff val="80000"/>
            </a:schemeClr>
          </a:solidFill>
          <a:ln>
            <a:noFill/>
          </a:ln>
        </p:spPr>
        <p:style>
          <a:lnRef idx="1">
            <a:schemeClr val="accent3"/>
          </a:lnRef>
          <a:fillRef idx="2">
            <a:schemeClr val="accent3"/>
          </a:fillRef>
          <a:effectRef idx="1">
            <a:schemeClr val="accent3"/>
          </a:effectRef>
          <a:fontRef idx="minor">
            <a:schemeClr val="dk1"/>
          </a:fontRef>
        </p:style>
        <p:txBody>
          <a:bodyPr wrap="square">
            <a:spAutoFit/>
          </a:bodyPr>
          <a:lstStyle/>
          <a:p>
            <a:pPr>
              <a:lnSpc>
                <a:spcPts val="1500"/>
              </a:lnSpc>
            </a:pPr>
            <a:r>
              <a:rPr lang="en-IE" sz="1600" i="1" dirty="0" smtClean="0">
                <a:solidFill>
                  <a:schemeClr val="tx1">
                    <a:lumMod val="65000"/>
                    <a:lumOff val="35000"/>
                  </a:schemeClr>
                </a:solidFill>
              </a:rPr>
              <a:t>An elderly man spoke of the time his wife had attended a hospital in severe pain. She waited for hours to be seen by a doctor. She spent three days waiting for a transfer to a specialist hospital during which time she was on a trolley with no blankets or pillow. </a:t>
            </a:r>
          </a:p>
          <a:p>
            <a:pPr>
              <a:lnSpc>
                <a:spcPts val="1500"/>
              </a:lnSpc>
            </a:pPr>
            <a:endParaRPr lang="en-IE" sz="1600" i="1" dirty="0" smtClean="0">
              <a:solidFill>
                <a:schemeClr val="tx1">
                  <a:lumMod val="65000"/>
                  <a:lumOff val="35000"/>
                </a:schemeClr>
              </a:solidFill>
            </a:endParaRPr>
          </a:p>
          <a:p>
            <a:pPr>
              <a:lnSpc>
                <a:spcPts val="1500"/>
              </a:lnSpc>
            </a:pPr>
            <a:r>
              <a:rPr lang="en-IE" sz="1600" i="1" dirty="0" smtClean="0">
                <a:solidFill>
                  <a:schemeClr val="tx1">
                    <a:lumMod val="65000"/>
                    <a:lumOff val="35000"/>
                  </a:schemeClr>
                </a:solidFill>
              </a:rPr>
              <a:t>When she was moved to the specialist hospital he said “it was like a war zone”. At one stage she was put into a small room which he called a “dungeon” with no call bell and very dark. She resorted to calling 999 from the room asking them where she was, after which she was moved straight away to a bed. </a:t>
            </a:r>
          </a:p>
          <a:p>
            <a:pPr>
              <a:lnSpc>
                <a:spcPts val="1500"/>
              </a:lnSpc>
            </a:pPr>
            <a:endParaRPr lang="en-IE" sz="1600" i="1" dirty="0" smtClean="0">
              <a:solidFill>
                <a:schemeClr val="tx1">
                  <a:lumMod val="65000"/>
                  <a:lumOff val="35000"/>
                </a:schemeClr>
              </a:solidFill>
            </a:endParaRPr>
          </a:p>
          <a:p>
            <a:pPr>
              <a:lnSpc>
                <a:spcPts val="1500"/>
              </a:lnSpc>
            </a:pPr>
            <a:r>
              <a:rPr lang="en-IE" sz="1600" i="1" dirty="0" smtClean="0">
                <a:solidFill>
                  <a:schemeClr val="tx1">
                    <a:lumMod val="65000"/>
                    <a:lumOff val="35000"/>
                  </a:schemeClr>
                </a:solidFill>
              </a:rPr>
              <a:t>Once she was in recovery, she was sent to the Day Hospital and her medications were added to. She then sustained a fall attributed to multiple medications. When she attended her GP after discharge, he changed all her medications.</a:t>
            </a:r>
            <a:endParaRPr lang="en-IE" sz="1600" dirty="0">
              <a:solidFill>
                <a:schemeClr val="tx1">
                  <a:lumMod val="65000"/>
                  <a:lumOff val="35000"/>
                </a:schemeClr>
              </a:solidFill>
            </a:endParaRPr>
          </a:p>
        </p:txBody>
      </p:sp>
      <p:sp>
        <p:nvSpPr>
          <p:cNvPr id="14" name="TextBox 13"/>
          <p:cNvSpPr txBox="1"/>
          <p:nvPr/>
        </p:nvSpPr>
        <p:spPr>
          <a:xfrm>
            <a:off x="4500562" y="4214818"/>
            <a:ext cx="4357718" cy="338554"/>
          </a:xfrm>
          <a:prstGeom prst="rect">
            <a:avLst/>
          </a:prstGeom>
          <a:noFill/>
        </p:spPr>
        <p:txBody>
          <a:bodyPr wrap="square" rtlCol="0">
            <a:spAutoFit/>
          </a:bodyPr>
          <a:lstStyle/>
          <a:p>
            <a:r>
              <a:rPr lang="en-GB" sz="800" dirty="0" smtClean="0"/>
              <a:t>Source: Listening to Older People: Experiences with Health Services A collaborative exercise conducted by HSE Quality Improvement Division &amp; Age Friendly Ireland (November/December 2014) </a:t>
            </a:r>
            <a:endParaRPr lang="en-GB" sz="800" dirty="0"/>
          </a:p>
        </p:txBody>
      </p:sp>
      <p:pic>
        <p:nvPicPr>
          <p:cNvPr id="17" name="Picture 6" descr="Q:\USERS\CARCULLEN\National Comms\2014\Aines office\logo\Clinical Strategy and Programmes Division logo.jpg"/>
          <p:cNvPicPr>
            <a:picLocks noChangeAspect="1" noChangeArrowheads="1"/>
          </p:cNvPicPr>
          <p:nvPr/>
        </p:nvPicPr>
        <p:blipFill>
          <a:blip r:embed="rId7" cstate="print"/>
          <a:srcRect/>
          <a:stretch>
            <a:fillRect/>
          </a:stretch>
        </p:blipFill>
        <p:spPr bwMode="auto">
          <a:xfrm>
            <a:off x="7416032" y="6141868"/>
            <a:ext cx="1727968" cy="716132"/>
          </a:xfrm>
          <a:prstGeom prst="rect">
            <a:avLst/>
          </a:prstGeom>
          <a:noFill/>
          <a:ln w="9525">
            <a:noFill/>
            <a:miter lim="800000"/>
            <a:headEnd/>
            <a:tailEnd/>
          </a:ln>
        </p:spPr>
      </p:pic>
      <p:pic>
        <p:nvPicPr>
          <p:cNvPr id="15" name="Picture 14" descr="NICP Visual Identity.png"/>
          <p:cNvPicPr>
            <a:picLocks noChangeAspect="1"/>
          </p:cNvPicPr>
          <p:nvPr/>
        </p:nvPicPr>
        <p:blipFill>
          <a:blip r:embed="rId8" cstate="print"/>
          <a:stretch>
            <a:fillRect/>
          </a:stretch>
        </p:blipFill>
        <p:spPr>
          <a:xfrm>
            <a:off x="142844" y="-24"/>
            <a:ext cx="2647378" cy="1140859"/>
          </a:xfrm>
          <a:prstGeom prst="rect">
            <a:avLst/>
          </a:prstGeom>
        </p:spPr>
      </p:pic>
    </p:spTree>
    <p:extLst>
      <p:ext uri="{BB962C8B-B14F-4D97-AF65-F5344CB8AC3E}">
        <p14:creationId xmlns:p14="http://schemas.microsoft.com/office/powerpoint/2010/main" xmlns="" val="4244745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C:\Users\jswaine\Desktop\Trolleys- 1.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844" y="4830611"/>
            <a:ext cx="4340823" cy="1170157"/>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53744" y="1357298"/>
            <a:ext cx="4080548" cy="2500330"/>
          </a:xfrm>
          <a:prstGeom prst="rect">
            <a:avLst/>
          </a:prstGeom>
          <a:noFill/>
          <a:ln w="9525">
            <a:noFill/>
            <a:miter lim="800000"/>
            <a:headEnd/>
            <a:tailEnd/>
          </a:ln>
          <a:effectLst/>
        </p:spPr>
      </p:pic>
      <p:pic>
        <p:nvPicPr>
          <p:cNvPr id="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0605443">
            <a:off x="5354110" y="1885533"/>
            <a:ext cx="3267932" cy="450040"/>
          </a:xfrm>
          <a:prstGeom prst="rect">
            <a:avLst/>
          </a:prstGeom>
          <a:noFill/>
          <a:ln w="9525">
            <a:noFill/>
            <a:miter lim="800000"/>
            <a:headEnd/>
            <a:tailEnd/>
          </a:ln>
          <a:effec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1492629">
            <a:off x="3928962" y="2629906"/>
            <a:ext cx="3582340" cy="1129336"/>
          </a:xfrm>
          <a:prstGeom prst="rect">
            <a:avLst/>
          </a:prstGeom>
          <a:noFill/>
          <a:ln w="9525">
            <a:noFill/>
            <a:miter lim="800000"/>
            <a:headEnd/>
            <a:tailEnd/>
          </a:ln>
          <a:effectLst/>
        </p:spPr>
      </p:pic>
      <p:pic>
        <p:nvPicPr>
          <p:cNvPr id="1027" name="Picture 3" descr="C:\Users\johnokeeffe\Desktop\Aines bits\Presentations\Trolleys.jpg"/>
          <p:cNvPicPr>
            <a:picLocks noGrp="1" noChangeAspect="1" noChangeArrowheads="1"/>
          </p:cNvPicPr>
          <p:nvPr>
            <p:ph idx="1"/>
          </p:nvPr>
        </p:nvPicPr>
        <p:blipFill>
          <a:blip r:embed="rId6" cstate="print">
            <a:extLst>
              <a:ext uri="{28A0092B-C50C-407E-A947-70E740481C1C}">
                <a14:useLocalDpi xmlns:a14="http://schemas.microsoft.com/office/drawing/2010/main" xmlns="" val="0"/>
              </a:ext>
            </a:extLst>
          </a:blip>
          <a:srcRect b="2939"/>
          <a:stretch>
            <a:fillRect/>
          </a:stretch>
        </p:blipFill>
        <p:spPr bwMode="auto">
          <a:xfrm>
            <a:off x="395536" y="1412776"/>
            <a:ext cx="3883681" cy="342466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itle 1"/>
          <p:cNvSpPr>
            <a:spLocks noGrp="1"/>
          </p:cNvSpPr>
          <p:nvPr>
            <p:ph type="title"/>
          </p:nvPr>
        </p:nvSpPr>
        <p:spPr>
          <a:xfrm>
            <a:off x="3275856" y="0"/>
            <a:ext cx="4637096" cy="1143000"/>
          </a:xfrm>
        </p:spPr>
        <p:txBody>
          <a:bodyPr>
            <a:normAutofit/>
          </a:bodyPr>
          <a:lstStyle/>
          <a:p>
            <a:pPr algn="l">
              <a:defRPr/>
            </a:pPr>
            <a:r>
              <a:rPr lang="en-IE" sz="4000" dirty="0" smtClean="0">
                <a:solidFill>
                  <a:schemeClr val="tx1">
                    <a:lumMod val="65000"/>
                    <a:lumOff val="35000"/>
                  </a:schemeClr>
                </a:solidFill>
              </a:rPr>
              <a:t>Why?</a:t>
            </a:r>
          </a:p>
        </p:txBody>
      </p:sp>
      <p:pic>
        <p:nvPicPr>
          <p:cNvPr id="7" name="Picture 6" descr="ICP colours (line) - latest - august 20th 2015.gif"/>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0" y="993659"/>
            <a:ext cx="9144000" cy="435077"/>
          </a:xfrm>
          <a:prstGeom prst="rect">
            <a:avLst/>
          </a:prstGeom>
        </p:spPr>
      </p:pic>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rot="1120869">
            <a:off x="1555195" y="4794891"/>
            <a:ext cx="2863919" cy="814677"/>
          </a:xfrm>
          <a:prstGeom prst="rect">
            <a:avLst/>
          </a:prstGeom>
          <a:noFill/>
          <a:ln w="9525">
            <a:noFill/>
            <a:miter lim="800000"/>
            <a:headEnd/>
            <a:tailEnd/>
          </a:ln>
          <a:effectLst/>
        </p:spPr>
      </p:pic>
      <p:pic>
        <p:nvPicPr>
          <p:cNvPr id="3" name="Picture 3"/>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rot="20553202">
            <a:off x="5904469" y="2519583"/>
            <a:ext cx="2620694" cy="712872"/>
          </a:xfrm>
          <a:prstGeom prst="rect">
            <a:avLst/>
          </a:prstGeom>
          <a:noFill/>
          <a:ln w="9525">
            <a:noFill/>
            <a:miter lim="800000"/>
            <a:headEnd/>
            <a:tailEnd/>
          </a:ln>
          <a:effectLst/>
        </p:spPr>
      </p:pic>
      <p:pic>
        <p:nvPicPr>
          <p:cNvPr id="1028" name="Picture 4" descr="C:\Users\johnokeeffe\Desktop\Aines bits\Presentations\Bed blocker.jpg"/>
          <p:cNvPicPr>
            <a:picLocks noChangeAspect="1" noChangeArrowheads="1"/>
          </p:cNvPicPr>
          <p:nvPr/>
        </p:nvPicPr>
        <p:blipFill>
          <a:blip r:embed="rId10" cstate="print">
            <a:extLst>
              <a:ext uri="{28A0092B-C50C-407E-A947-70E740481C1C}">
                <a14:useLocalDpi xmlns:a14="http://schemas.microsoft.com/office/drawing/2010/main" xmlns="" val="0"/>
              </a:ext>
            </a:extLst>
          </a:blip>
          <a:srcRect b="4336"/>
          <a:stretch>
            <a:fillRect/>
          </a:stretch>
        </p:blipFill>
        <p:spPr bwMode="auto">
          <a:xfrm>
            <a:off x="4000496" y="3357562"/>
            <a:ext cx="4457700" cy="260598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6" descr="Q:\USERS\CARCULLEN\National Comms\2014\Aines office\logo\Clinical Strategy and Programmes Division logo.jpg"/>
          <p:cNvPicPr>
            <a:picLocks noChangeAspect="1" noChangeArrowheads="1"/>
          </p:cNvPicPr>
          <p:nvPr/>
        </p:nvPicPr>
        <p:blipFill>
          <a:blip r:embed="rId11" cstate="print"/>
          <a:srcRect/>
          <a:stretch>
            <a:fillRect/>
          </a:stretch>
        </p:blipFill>
        <p:spPr bwMode="auto">
          <a:xfrm>
            <a:off x="7416032" y="6141868"/>
            <a:ext cx="1727968" cy="716132"/>
          </a:xfrm>
          <a:prstGeom prst="rect">
            <a:avLst/>
          </a:prstGeom>
          <a:noFill/>
          <a:ln w="9525">
            <a:noFill/>
            <a:miter lim="800000"/>
            <a:headEnd/>
            <a:tailEnd/>
          </a:ln>
        </p:spPr>
      </p:pic>
      <p:pic>
        <p:nvPicPr>
          <p:cNvPr id="17" name="Picture 16" descr="NICP Visual Identity.png"/>
          <p:cNvPicPr>
            <a:picLocks noChangeAspect="1"/>
          </p:cNvPicPr>
          <p:nvPr/>
        </p:nvPicPr>
        <p:blipFill>
          <a:blip r:embed="rId12" cstate="print"/>
          <a:stretch>
            <a:fillRect/>
          </a:stretch>
        </p:blipFill>
        <p:spPr>
          <a:xfrm>
            <a:off x="142844" y="-24"/>
            <a:ext cx="2647378" cy="1140859"/>
          </a:xfrm>
          <a:prstGeom prst="rect">
            <a:avLst/>
          </a:prstGeom>
        </p:spPr>
      </p:pic>
    </p:spTree>
    <p:extLst>
      <p:ext uri="{BB962C8B-B14F-4D97-AF65-F5344CB8AC3E}">
        <p14:creationId xmlns:p14="http://schemas.microsoft.com/office/powerpoint/2010/main" xmlns="" val="1205684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3059832" y="188640"/>
            <a:ext cx="5904656" cy="938535"/>
          </a:xfrm>
        </p:spPr>
        <p:txBody>
          <a:bodyPr>
            <a:normAutofit/>
          </a:bodyPr>
          <a:lstStyle/>
          <a:p>
            <a:pPr algn="l">
              <a:defRPr/>
            </a:pPr>
            <a:r>
              <a:rPr lang="en-IE" sz="4000" dirty="0" smtClean="0">
                <a:solidFill>
                  <a:schemeClr val="tx1">
                    <a:lumMod val="65000"/>
                    <a:lumOff val="35000"/>
                  </a:schemeClr>
                </a:solidFill>
              </a:rPr>
              <a:t>Joint working in healthcare</a:t>
            </a:r>
            <a:r>
              <a:rPr lang="en-IE" sz="4000" dirty="0" smtClean="0">
                <a:solidFill>
                  <a:schemeClr val="bg1">
                    <a:lumMod val="50000"/>
                  </a:schemeClr>
                </a:solidFill>
              </a:rPr>
              <a:t>:</a:t>
            </a:r>
            <a:endParaRPr lang="en-IE" sz="4000" dirty="0">
              <a:solidFill>
                <a:schemeClr val="bg1">
                  <a:lumMod val="50000"/>
                </a:schemeClr>
              </a:solidFill>
            </a:endParaRPr>
          </a:p>
        </p:txBody>
      </p:sp>
      <p:sp>
        <p:nvSpPr>
          <p:cNvPr id="7" name="Subtitle 6"/>
          <p:cNvSpPr>
            <a:spLocks noGrp="1"/>
          </p:cNvSpPr>
          <p:nvPr>
            <p:ph type="subTitle" idx="1"/>
          </p:nvPr>
        </p:nvSpPr>
        <p:spPr>
          <a:xfrm>
            <a:off x="1547664" y="2348880"/>
            <a:ext cx="6400800" cy="1752600"/>
          </a:xfrm>
        </p:spPr>
        <p:txBody>
          <a:bodyPr/>
          <a:lstStyle/>
          <a:p>
            <a:r>
              <a:rPr lang="en-IE" dirty="0" smtClean="0"/>
              <a:t>“the indefinable in pursuit of the unachievable”</a:t>
            </a:r>
          </a:p>
          <a:p>
            <a:r>
              <a:rPr lang="en-IE" dirty="0" smtClean="0"/>
              <a:t>(Powell and Dowling 2006)</a:t>
            </a:r>
            <a:endParaRPr lang="en-IE" dirty="0"/>
          </a:p>
        </p:txBody>
      </p:sp>
      <p:pic>
        <p:nvPicPr>
          <p:cNvPr id="8" name="Picture 7" descr="ICP colours (line) - latest - august 20th 2015.gi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124744"/>
            <a:ext cx="9144000" cy="435077"/>
          </a:xfrm>
          <a:prstGeom prst="rect">
            <a:avLst/>
          </a:prstGeom>
        </p:spPr>
      </p:pic>
      <p:pic>
        <p:nvPicPr>
          <p:cNvPr id="9" name="Picture 6" descr="Q:\USERS\CARCULLEN\National Comms\2014\Aines office\logo\Clinical Strategy and Programmes Division logo.jpg"/>
          <p:cNvPicPr>
            <a:picLocks noChangeAspect="1" noChangeArrowheads="1"/>
          </p:cNvPicPr>
          <p:nvPr/>
        </p:nvPicPr>
        <p:blipFill>
          <a:blip r:embed="rId3" cstate="print"/>
          <a:srcRect/>
          <a:stretch>
            <a:fillRect/>
          </a:stretch>
        </p:blipFill>
        <p:spPr bwMode="auto">
          <a:xfrm>
            <a:off x="7416032" y="6141868"/>
            <a:ext cx="1727968" cy="716132"/>
          </a:xfrm>
          <a:prstGeom prst="rect">
            <a:avLst/>
          </a:prstGeom>
          <a:noFill/>
          <a:ln w="9525">
            <a:noFill/>
            <a:miter lim="800000"/>
            <a:headEnd/>
            <a:tailEnd/>
          </a:ln>
        </p:spPr>
      </p:pic>
      <p:pic>
        <p:nvPicPr>
          <p:cNvPr id="10" name="Picture 9" descr="NICP Visual Identity.png"/>
          <p:cNvPicPr>
            <a:picLocks noChangeAspect="1"/>
          </p:cNvPicPr>
          <p:nvPr/>
        </p:nvPicPr>
        <p:blipFill>
          <a:blip r:embed="rId4" cstate="print"/>
          <a:stretch>
            <a:fillRect/>
          </a:stretch>
        </p:blipFill>
        <p:spPr>
          <a:xfrm>
            <a:off x="142844" y="-24"/>
            <a:ext cx="2647378" cy="1140859"/>
          </a:xfrm>
          <a:prstGeom prst="rect">
            <a:avLst/>
          </a:prstGeom>
        </p:spPr>
      </p:pic>
    </p:spTree>
    <p:extLst>
      <p:ext uri="{BB962C8B-B14F-4D97-AF65-F5344CB8AC3E}">
        <p14:creationId xmlns:p14="http://schemas.microsoft.com/office/powerpoint/2010/main" xmlns="" val="1531990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203848" y="0"/>
            <a:ext cx="4277056" cy="1143000"/>
          </a:xfrm>
          <a:prstGeom prst="rect">
            <a:avLst/>
          </a:prstGeom>
        </p:spPr>
        <p:txBody>
          <a:bodyPr vert="horz" lIns="91440" tIns="45720" rIns="91440" bIns="45720" rtlCol="0" anchor="ctr">
            <a:normAutofit/>
          </a:bodyPr>
          <a:lstStyle/>
          <a:p>
            <a:pPr marL="0" marR="0" lvl="0" indent="0" fontAlgn="auto">
              <a:lnSpc>
                <a:spcPct val="100000"/>
              </a:lnSpc>
              <a:spcBef>
                <a:spcPct val="0"/>
              </a:spcBef>
              <a:spcAft>
                <a:spcPts val="0"/>
              </a:spcAft>
              <a:buClrTx/>
              <a:buSzTx/>
              <a:tabLst/>
              <a:defRPr/>
            </a:pPr>
            <a:r>
              <a:rPr lang="en-IE" sz="4000" dirty="0" smtClean="0">
                <a:solidFill>
                  <a:schemeClr val="tx1">
                    <a:lumMod val="65000"/>
                    <a:lumOff val="35000"/>
                  </a:schemeClr>
                </a:solidFill>
                <a:latin typeface="+mj-lt"/>
                <a:ea typeface="+mj-ea"/>
                <a:cs typeface="+mj-cs"/>
              </a:rPr>
              <a:t>How?</a:t>
            </a:r>
          </a:p>
        </p:txBody>
      </p:sp>
      <p:pic>
        <p:nvPicPr>
          <p:cNvPr id="8" name="Picture 7" descr="ICP colours (line) - latest - august 20th 2015.gif"/>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993659"/>
            <a:ext cx="9144000" cy="435077"/>
          </a:xfrm>
          <a:prstGeom prst="rect">
            <a:avLst/>
          </a:prstGeom>
        </p:spPr>
      </p:pic>
      <p:pic>
        <p:nvPicPr>
          <p:cNvPr id="1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486" t="24860"/>
          <a:stretch>
            <a:fillRect/>
          </a:stretch>
        </p:blipFill>
        <p:spPr bwMode="auto">
          <a:xfrm>
            <a:off x="357159" y="2083695"/>
            <a:ext cx="8031266" cy="45571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Content Placeholder 2"/>
          <p:cNvSpPr txBox="1">
            <a:spLocks/>
          </p:cNvSpPr>
          <p:nvPr/>
        </p:nvSpPr>
        <p:spPr>
          <a:xfrm>
            <a:off x="271490" y="1357298"/>
            <a:ext cx="8229600" cy="1017232"/>
          </a:xfrm>
          <a:prstGeom prst="rect">
            <a:avLst/>
          </a:prstGeom>
        </p:spPr>
        <p:txBody>
          <a:bodyPr vert="horz" lIns="91440" tIns="45720" rIns="91440" bIns="45720" rtlCol="0">
            <a:normAutofit/>
          </a:bodyPr>
          <a:lstStyle/>
          <a:p>
            <a:pPr marL="0" marR="0" lvl="0" indent="0" algn="ctr" defTabSz="914400" rtl="0" eaLnBrk="1" fontAlgn="auto" latinLnBrk="0" hangingPunct="1">
              <a:lnSpc>
                <a:spcPts val="2900"/>
              </a:lnSpc>
              <a:spcBef>
                <a:spcPts val="0"/>
              </a:spcBef>
              <a:spcAft>
                <a:spcPts val="0"/>
              </a:spcAft>
              <a:buClrTx/>
              <a:buSzTx/>
              <a:buFont typeface="Arial" panose="020B0604020202020204" pitchFamily="34" charset="0"/>
              <a:buNone/>
              <a:tabLst/>
              <a:defRPr/>
            </a:pPr>
            <a:r>
              <a:rPr kumimoji="0" lang="en-IE" sz="3200" b="0" i="0" u="none" strike="noStrike" kern="1200" cap="none" spc="0" normalizeH="0" baseline="0" noProof="0" dirty="0" smtClean="0">
                <a:ln>
                  <a:noFill/>
                </a:ln>
                <a:solidFill>
                  <a:schemeClr val="bg1">
                    <a:lumMod val="50000"/>
                  </a:schemeClr>
                </a:solidFill>
                <a:effectLst/>
                <a:uLnTx/>
                <a:uFillTx/>
                <a:latin typeface="+mj-lt"/>
                <a:ea typeface="+mj-ea"/>
                <a:cs typeface="+mj-cs"/>
              </a:rPr>
              <a:t>Lessons from implementation: challenges to achieve sustainability and scale</a:t>
            </a:r>
          </a:p>
        </p:txBody>
      </p:sp>
      <p:pic>
        <p:nvPicPr>
          <p:cNvPr id="13" name="Picture 6" descr="Q:\USERS\CARCULLEN\National Comms\2014\Aines office\logo\Clinical Strategy and Programmes Division logo.jpg"/>
          <p:cNvPicPr>
            <a:picLocks noChangeAspect="1" noChangeArrowheads="1"/>
          </p:cNvPicPr>
          <p:nvPr/>
        </p:nvPicPr>
        <p:blipFill>
          <a:blip r:embed="rId4" cstate="print"/>
          <a:srcRect/>
          <a:stretch>
            <a:fillRect/>
          </a:stretch>
        </p:blipFill>
        <p:spPr bwMode="auto">
          <a:xfrm>
            <a:off x="7416032" y="6141868"/>
            <a:ext cx="1727968" cy="716132"/>
          </a:xfrm>
          <a:prstGeom prst="rect">
            <a:avLst/>
          </a:prstGeom>
          <a:noFill/>
          <a:ln w="9525">
            <a:noFill/>
            <a:miter lim="800000"/>
            <a:headEnd/>
            <a:tailEnd/>
          </a:ln>
        </p:spPr>
      </p:pic>
      <p:pic>
        <p:nvPicPr>
          <p:cNvPr id="9" name="Picture 8" descr="NICP Visual Identity.png"/>
          <p:cNvPicPr>
            <a:picLocks noChangeAspect="1"/>
          </p:cNvPicPr>
          <p:nvPr/>
        </p:nvPicPr>
        <p:blipFill>
          <a:blip r:embed="rId5" cstate="print"/>
          <a:stretch>
            <a:fillRect/>
          </a:stretch>
        </p:blipFill>
        <p:spPr>
          <a:xfrm>
            <a:off x="142844" y="-24"/>
            <a:ext cx="2647378" cy="1140859"/>
          </a:xfrm>
          <a:prstGeom prst="rect">
            <a:avLst/>
          </a:prstGeom>
        </p:spPr>
      </p:pic>
    </p:spTree>
    <p:extLst>
      <p:ext uri="{BB962C8B-B14F-4D97-AF65-F5344CB8AC3E}">
        <p14:creationId xmlns:p14="http://schemas.microsoft.com/office/powerpoint/2010/main" xmlns="" val="40964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2040" y="4293096"/>
            <a:ext cx="2952328" cy="462260"/>
          </a:xfrm>
        </p:spPr>
        <p:txBody>
          <a:bodyPr>
            <a:normAutofit/>
          </a:bodyPr>
          <a:lstStyle/>
          <a:p>
            <a:pPr algn="r"/>
            <a:r>
              <a:rPr lang="en-IE" sz="1400" b="0" i="1" dirty="0" smtClean="0"/>
              <a:t>- Frontier Economics 2012</a:t>
            </a:r>
            <a:endParaRPr lang="en-IE" sz="1400" b="0" i="1" dirty="0"/>
          </a:p>
        </p:txBody>
      </p:sp>
      <p:sp>
        <p:nvSpPr>
          <p:cNvPr id="5" name="Text Placeholder 4"/>
          <p:cNvSpPr>
            <a:spLocks noGrp="1"/>
          </p:cNvSpPr>
          <p:nvPr>
            <p:ph type="body" idx="1"/>
          </p:nvPr>
        </p:nvSpPr>
        <p:spPr>
          <a:xfrm>
            <a:off x="755576" y="2357430"/>
            <a:ext cx="7772400" cy="1500187"/>
          </a:xfrm>
        </p:spPr>
        <p:txBody>
          <a:bodyPr>
            <a:normAutofit/>
          </a:bodyPr>
          <a:lstStyle/>
          <a:p>
            <a:r>
              <a:rPr lang="en-IE" sz="4000" dirty="0" smtClean="0"/>
              <a:t>Successful integrated care is primarily about patient experience</a:t>
            </a:r>
            <a:endParaRPr lang="en-IE" sz="4000" dirty="0"/>
          </a:p>
        </p:txBody>
      </p:sp>
      <p:pic>
        <p:nvPicPr>
          <p:cNvPr id="512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021" y="1115740"/>
            <a:ext cx="9144000" cy="433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6" descr="Q:\USERS\CARCULLEN\National Comms\2014\Aines office\logo\Clinical Strategy and Programmes Division logo.jpg"/>
          <p:cNvPicPr>
            <a:picLocks noChangeAspect="1" noChangeArrowheads="1"/>
          </p:cNvPicPr>
          <p:nvPr/>
        </p:nvPicPr>
        <p:blipFill>
          <a:blip r:embed="rId3" cstate="print"/>
          <a:srcRect/>
          <a:stretch>
            <a:fillRect/>
          </a:stretch>
        </p:blipFill>
        <p:spPr bwMode="auto">
          <a:xfrm>
            <a:off x="7416032" y="6141868"/>
            <a:ext cx="1727968" cy="716132"/>
          </a:xfrm>
          <a:prstGeom prst="rect">
            <a:avLst/>
          </a:prstGeom>
          <a:noFill/>
          <a:ln w="9525">
            <a:noFill/>
            <a:miter lim="800000"/>
            <a:headEnd/>
            <a:tailEnd/>
          </a:ln>
        </p:spPr>
      </p:pic>
      <p:pic>
        <p:nvPicPr>
          <p:cNvPr id="8" name="Picture 7" descr="NICP Visual Identity.png"/>
          <p:cNvPicPr>
            <a:picLocks noChangeAspect="1"/>
          </p:cNvPicPr>
          <p:nvPr/>
        </p:nvPicPr>
        <p:blipFill>
          <a:blip r:embed="rId4" cstate="print"/>
          <a:stretch>
            <a:fillRect/>
          </a:stretch>
        </p:blipFill>
        <p:spPr>
          <a:xfrm>
            <a:off x="142844" y="-24"/>
            <a:ext cx="2647378" cy="1140859"/>
          </a:xfrm>
          <a:prstGeom prst="rect">
            <a:avLst/>
          </a:prstGeom>
        </p:spPr>
      </p:pic>
    </p:spTree>
    <p:extLst>
      <p:ext uri="{BB962C8B-B14F-4D97-AF65-F5344CB8AC3E}">
        <p14:creationId xmlns:p14="http://schemas.microsoft.com/office/powerpoint/2010/main" xmlns="" val="1750614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2271</TotalTime>
  <Words>2050</Words>
  <Application>Microsoft Office PowerPoint</Application>
  <PresentationFormat>On-screen Show (4:3)</PresentationFormat>
  <Paragraphs>366</Paragraphs>
  <Slides>37</Slides>
  <Notes>18</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Office Theme</vt:lpstr>
      <vt:lpstr>1_Office Theme</vt:lpstr>
      <vt:lpstr>The Integrated Care Programmes</vt:lpstr>
      <vt:lpstr>Contents</vt:lpstr>
      <vt:lpstr>Why change? </vt:lpstr>
      <vt:lpstr>Why change? </vt:lpstr>
      <vt:lpstr>Why?</vt:lpstr>
      <vt:lpstr>Why?</vt:lpstr>
      <vt:lpstr>Joint working in healthcare:</vt:lpstr>
      <vt:lpstr>Slide 8</vt:lpstr>
      <vt:lpstr>- Frontier Economics 2012</vt:lpstr>
      <vt:lpstr>Our Vision</vt:lpstr>
      <vt:lpstr>Slide 11</vt:lpstr>
      <vt:lpstr>Slide 12</vt:lpstr>
      <vt:lpstr>Are we on the right track?</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Imagine!</vt:lpstr>
      <vt:lpstr>Slide 37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Gavigan</dc:creator>
  <cp:lastModifiedBy>admin</cp:lastModifiedBy>
  <cp:revision>320</cp:revision>
  <dcterms:created xsi:type="dcterms:W3CDTF">2015-09-26T08:04:03Z</dcterms:created>
  <dcterms:modified xsi:type="dcterms:W3CDTF">2016-02-23T09:38:09Z</dcterms:modified>
</cp:coreProperties>
</file>