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803" autoAdjust="0"/>
  </p:normalViewPr>
  <p:slideViewPr>
    <p:cSldViewPr>
      <p:cViewPr varScale="1">
        <p:scale>
          <a:sx n="67" d="100"/>
          <a:sy n="67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A1FD5-DF44-494D-804D-1904AD533802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EA0F7-E3FE-4620-A13E-910795700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35175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A0F7-E3FE-4620-A13E-9107957006B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3220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84427-9BE1-457E-8C1E-C62ED36B015E}" type="datetimeFigureOut">
              <a:rPr lang="en-US" smtClean="0"/>
              <a:pPr/>
              <a:t>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44E5D-9522-445B-951E-7434FE1ADC9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81076" y="1352940"/>
            <a:ext cx="8929718" cy="509621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Isosceles Triangle 5"/>
          <p:cNvSpPr/>
          <p:nvPr/>
        </p:nvSpPr>
        <p:spPr>
          <a:xfrm>
            <a:off x="0" y="642918"/>
            <a:ext cx="9144000" cy="928694"/>
          </a:xfrm>
          <a:prstGeom prst="triangle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/>
          </a:p>
        </p:txBody>
      </p:sp>
      <p:sp>
        <p:nvSpPr>
          <p:cNvPr id="31" name="Rectangle 30"/>
          <p:cNvSpPr/>
          <p:nvPr/>
        </p:nvSpPr>
        <p:spPr>
          <a:xfrm>
            <a:off x="142844" y="1714488"/>
            <a:ext cx="3143272" cy="4500594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0" y="140240"/>
            <a:ext cx="3000396" cy="4606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1600" b="1" cap="all" dirty="0" smtClean="0">
                <a:solidFill>
                  <a:schemeClr val="bg1"/>
                </a:solidFill>
              </a:rPr>
              <a:t>Step-by-step </a:t>
            </a:r>
            <a:r>
              <a:rPr lang="en-GB" sz="1600" b="1" cap="all" dirty="0">
                <a:solidFill>
                  <a:schemeClr val="bg1"/>
                </a:solidFill>
              </a:rPr>
              <a:t>Integrated Care Model for Older Persons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71802" y="140216"/>
            <a:ext cx="5938992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GB" b="1" cap="small" dirty="0" smtClean="0"/>
              <a:t>Whole system change:</a:t>
            </a:r>
            <a:r>
              <a:rPr lang="en-GB" cap="small" dirty="0" smtClean="0"/>
              <a:t> supporting older persons </a:t>
            </a:r>
          </a:p>
          <a:p>
            <a:pPr>
              <a:lnSpc>
                <a:spcPts val="1600"/>
              </a:lnSpc>
            </a:pPr>
            <a:r>
              <a:rPr lang="en-GB" cap="small" dirty="0" smtClean="0"/>
              <a:t>to live well at home in the community is at the centre </a:t>
            </a:r>
            <a:endParaRPr lang="en-GB" cap="small" dirty="0"/>
          </a:p>
        </p:txBody>
      </p:sp>
      <p:sp>
        <p:nvSpPr>
          <p:cNvPr id="43" name="TextBox 42"/>
          <p:cNvSpPr txBox="1"/>
          <p:nvPr/>
        </p:nvSpPr>
        <p:spPr>
          <a:xfrm>
            <a:off x="500034" y="1788879"/>
            <a:ext cx="275418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b="1" cap="all" dirty="0" smtClean="0">
                <a:solidFill>
                  <a:schemeClr val="accent1">
                    <a:lumMod val="75000"/>
                  </a:schemeClr>
                </a:solidFill>
              </a:rPr>
              <a:t>UNDERTAKE Population planning FOR OLDER PERSONS </a:t>
            </a:r>
            <a:endParaRPr lang="en-GB" sz="1400" b="1" cap="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14282" y="1785926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70" name="Oval 69"/>
          <p:cNvSpPr/>
          <p:nvPr/>
        </p:nvSpPr>
        <p:spPr>
          <a:xfrm>
            <a:off x="2637688" y="1086713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75" name="TextBox 74"/>
          <p:cNvSpPr txBox="1"/>
          <p:nvPr/>
        </p:nvSpPr>
        <p:spPr>
          <a:xfrm>
            <a:off x="3142751" y="1171215"/>
            <a:ext cx="3472737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600" b="1" cap="all" dirty="0" smtClean="0">
                <a:solidFill>
                  <a:schemeClr val="accent1">
                    <a:lumMod val="75000"/>
                  </a:schemeClr>
                </a:solidFill>
              </a:rPr>
              <a:t>Establish Governance STRUCTURES</a:t>
            </a:r>
            <a:endParaRPr lang="en-IE" sz="1000" b="1" dirty="0" smtClean="0"/>
          </a:p>
        </p:txBody>
      </p:sp>
      <p:sp>
        <p:nvSpPr>
          <p:cNvPr id="150" name="Oval 149"/>
          <p:cNvSpPr/>
          <p:nvPr/>
        </p:nvSpPr>
        <p:spPr>
          <a:xfrm>
            <a:off x="3313665" y="2231748"/>
            <a:ext cx="3187159" cy="328072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1" name="Picture 150" descr="Mary - Round Ima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00121" y="3295237"/>
            <a:ext cx="1317782" cy="1235320"/>
          </a:xfrm>
          <a:prstGeom prst="rect">
            <a:avLst/>
          </a:prstGeom>
        </p:spPr>
      </p:pic>
      <p:sp>
        <p:nvSpPr>
          <p:cNvPr id="152" name="TextBox 151"/>
          <p:cNvSpPr txBox="1"/>
          <p:nvPr/>
        </p:nvSpPr>
        <p:spPr>
          <a:xfrm>
            <a:off x="3367192" y="3802308"/>
            <a:ext cx="88828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GB" sz="1000" b="1" dirty="0">
                <a:solidFill>
                  <a:schemeClr val="accent1">
                    <a:lumMod val="75000"/>
                  </a:schemeClr>
                </a:solidFill>
              </a:rPr>
              <a:t>Older Person       </a:t>
            </a:r>
          </a:p>
          <a:p>
            <a:pPr algn="r">
              <a:lnSpc>
                <a:spcPts val="900"/>
              </a:lnSpc>
            </a:pPr>
            <a:r>
              <a:rPr lang="en-GB" sz="1000" b="1" dirty="0">
                <a:solidFill>
                  <a:schemeClr val="accent1">
                    <a:lumMod val="75000"/>
                  </a:schemeClr>
                </a:solidFill>
              </a:rPr>
              <a:t>Residing At Home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321152" y="2762372"/>
            <a:ext cx="3214710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IE" sz="1000" b="1" cap="small" dirty="0" smtClean="0">
                <a:solidFill>
                  <a:schemeClr val="accent1">
                    <a:lumMod val="75000"/>
                  </a:schemeClr>
                </a:solidFill>
              </a:rPr>
              <a:t>Support for older persons to </a:t>
            </a:r>
          </a:p>
          <a:p>
            <a:pPr algn="ctr">
              <a:lnSpc>
                <a:spcPts val="1000"/>
              </a:lnSpc>
            </a:pPr>
            <a:r>
              <a:rPr lang="en-IE" sz="1000" b="1" cap="small" dirty="0" smtClean="0">
                <a:solidFill>
                  <a:schemeClr val="accent1">
                    <a:lumMod val="75000"/>
                  </a:schemeClr>
                </a:solidFill>
              </a:rPr>
              <a:t>live well in the community</a:t>
            </a:r>
            <a:endParaRPr lang="en-GB" sz="1000" b="1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3428992" y="2477941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9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5007200" y="3152271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200"/>
              </a:lnSpc>
            </a:pPr>
            <a:r>
              <a:rPr lang="en-GB" sz="1000" b="1" dirty="0">
                <a:solidFill>
                  <a:schemeClr val="accent1">
                    <a:lumMod val="75000"/>
                  </a:schemeClr>
                </a:solidFill>
              </a:rPr>
              <a:t>Community Transport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5612670" y="3966301"/>
            <a:ext cx="857256" cy="334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</a:rPr>
              <a:t>Social </a:t>
            </a:r>
          </a:p>
          <a:p>
            <a:pPr algn="r">
              <a:lnSpc>
                <a:spcPts val="900"/>
              </a:lnSpc>
            </a:pP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</a:rPr>
              <a:t>Activities</a:t>
            </a:r>
            <a:endParaRPr lang="en-GB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7996189" y="2070166"/>
            <a:ext cx="10001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</a:rPr>
              <a:t>Falls </a:t>
            </a:r>
          </a:p>
          <a:p>
            <a:pPr>
              <a:lnSpc>
                <a:spcPts val="900"/>
              </a:lnSpc>
            </a:pP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</a:rPr>
              <a:t>Prevention</a:t>
            </a:r>
            <a:endParaRPr lang="en-GB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4833429" y="5049645"/>
            <a:ext cx="85725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</a:rPr>
              <a:t>Shopping</a:t>
            </a:r>
            <a:endParaRPr lang="en-GB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078638" y="4401820"/>
            <a:ext cx="12858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</a:rPr>
              <a:t>Home modifications &amp; handy person</a:t>
            </a:r>
            <a:endParaRPr lang="en-GB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3792754" y="2538529"/>
            <a:ext cx="2500330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600" b="1" cap="all" dirty="0" smtClean="0">
                <a:solidFill>
                  <a:schemeClr val="accent1">
                    <a:lumMod val="75000"/>
                  </a:schemeClr>
                </a:solidFill>
              </a:rPr>
              <a:t>Supports to live well</a:t>
            </a:r>
            <a:endParaRPr lang="en-GB" sz="1600" b="1" cap="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6619069" y="2370054"/>
            <a:ext cx="1850961" cy="328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</a:rPr>
              <a:t>Medication Management</a:t>
            </a:r>
          </a:p>
          <a:p>
            <a:pPr algn="ctr">
              <a:lnSpc>
                <a:spcPts val="900"/>
              </a:lnSpc>
            </a:pP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</a:rPr>
              <a:t> (Pharmacist &amp; GP)</a:t>
            </a:r>
            <a:endParaRPr lang="en-GB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783062" y="3110827"/>
            <a:ext cx="1285884" cy="334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</a:rPr>
              <a:t>Information &amp; Advice</a:t>
            </a:r>
            <a:endParaRPr lang="en-GB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104959" y="2062511"/>
            <a:ext cx="167517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</a:rPr>
              <a:t>Co-ordination between care providers </a:t>
            </a:r>
            <a:endParaRPr lang="en-GB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65" name="Picture 6"/>
          <p:cNvPicPr>
            <a:picLocks noChangeAspect="1" noChangeArrowheads="1"/>
          </p:cNvPicPr>
          <p:nvPr/>
        </p:nvPicPr>
        <p:blipFill>
          <a:blip r:embed="rId4" cstate="print"/>
          <a:srcRect l="18261" t="22638" r="18815" b="16240"/>
          <a:stretch>
            <a:fillRect/>
          </a:stretch>
        </p:blipFill>
        <p:spPr bwMode="auto">
          <a:xfrm>
            <a:off x="5996204" y="3190392"/>
            <a:ext cx="367085" cy="200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85598" y="4568793"/>
            <a:ext cx="285745" cy="32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85680" y="3689118"/>
            <a:ext cx="524275" cy="280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56054" y="4997435"/>
            <a:ext cx="285745" cy="28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9" name="Picture 7" descr="http://dbm.thewebconsole.com/S3DB1146/images/Meals-on-Wheels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79905" y="4478100"/>
            <a:ext cx="642941" cy="373434"/>
          </a:xfrm>
          <a:prstGeom prst="rect">
            <a:avLst/>
          </a:prstGeom>
          <a:noFill/>
        </p:spPr>
      </p:pic>
      <p:pic>
        <p:nvPicPr>
          <p:cNvPr id="170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88971" y="1993619"/>
            <a:ext cx="350618" cy="342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1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10474" y="2460000"/>
            <a:ext cx="266984" cy="239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2" name="Picture 1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179746" y="2381289"/>
            <a:ext cx="530212" cy="357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3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19281" y="3182622"/>
            <a:ext cx="28575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" name="Rectangle 173"/>
          <p:cNvSpPr/>
          <p:nvPr/>
        </p:nvSpPr>
        <p:spPr>
          <a:xfrm>
            <a:off x="3428992" y="1714489"/>
            <a:ext cx="2643206" cy="496728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TextBox 174"/>
          <p:cNvSpPr txBox="1"/>
          <p:nvPr/>
        </p:nvSpPr>
        <p:spPr>
          <a:xfrm>
            <a:off x="3929057" y="1788880"/>
            <a:ext cx="1928567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b="1" cap="all" dirty="0" smtClean="0">
                <a:solidFill>
                  <a:schemeClr val="accent1">
                    <a:lumMod val="75000"/>
                  </a:schemeClr>
                </a:solidFill>
              </a:rPr>
              <a:t>Map local care resources</a:t>
            </a:r>
            <a:endParaRPr lang="en-GB" sz="1400" b="1" cap="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3571868" y="1785926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79" name="Rectangle 178"/>
          <p:cNvSpPr/>
          <p:nvPr/>
        </p:nvSpPr>
        <p:spPr>
          <a:xfrm>
            <a:off x="3357554" y="5481969"/>
            <a:ext cx="5572164" cy="733113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180" name="TextBox 179"/>
          <p:cNvSpPr txBox="1"/>
          <p:nvPr/>
        </p:nvSpPr>
        <p:spPr>
          <a:xfrm>
            <a:off x="5214942" y="5572140"/>
            <a:ext cx="3214710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1400" b="1" cap="all" dirty="0" smtClean="0">
                <a:solidFill>
                  <a:schemeClr val="accent1">
                    <a:lumMod val="75000"/>
                  </a:schemeClr>
                </a:solidFill>
              </a:rPr>
              <a:t>Develop New ways of working </a:t>
            </a:r>
          </a:p>
          <a:p>
            <a:pPr>
              <a:lnSpc>
                <a:spcPts val="1100"/>
              </a:lnSpc>
            </a:pPr>
            <a:r>
              <a:rPr lang="en-GB" sz="1000" b="1" cap="all" dirty="0" smtClean="0">
                <a:solidFill>
                  <a:schemeClr val="accent1">
                    <a:lumMod val="75000"/>
                  </a:schemeClr>
                </a:solidFill>
              </a:rPr>
              <a:t>New roles including </a:t>
            </a:r>
            <a:r>
              <a:rPr lang="en-GB" sz="1200" b="1" cap="all" dirty="0" smtClean="0">
                <a:solidFill>
                  <a:schemeClr val="accent1">
                    <a:lumMod val="75000"/>
                  </a:schemeClr>
                </a:solidFill>
              </a:rPr>
              <a:t>Case Management</a:t>
            </a:r>
            <a:r>
              <a:rPr lang="en-GB" sz="1000" b="1" cap="all" dirty="0" smtClean="0">
                <a:solidFill>
                  <a:schemeClr val="accent1">
                    <a:lumMod val="75000"/>
                  </a:schemeClr>
                </a:solidFill>
              </a:rPr>
              <a:t> FOR long term complex </a:t>
            </a:r>
            <a:r>
              <a:rPr lang="en-GB" sz="1000" b="1" cap="all" dirty="0" smtClean="0">
                <a:solidFill>
                  <a:schemeClr val="accent1">
                    <a:lumMod val="75000"/>
                  </a:schemeClr>
                </a:solidFill>
              </a:rPr>
              <a:t>needs</a:t>
            </a:r>
            <a:endParaRPr lang="en-GB" sz="1000" b="1" cap="all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1400"/>
              </a:lnSpc>
            </a:pPr>
            <a:r>
              <a:rPr lang="en-GB" sz="1000" b="1" cap="all" dirty="0" smtClean="0">
                <a:solidFill>
                  <a:schemeClr val="accent1">
                    <a:lumMod val="75000"/>
                  </a:schemeClr>
                </a:solidFill>
              </a:rPr>
              <a:t>In-reach and outreach</a:t>
            </a:r>
          </a:p>
          <a:p>
            <a:pPr>
              <a:lnSpc>
                <a:spcPts val="1400"/>
              </a:lnSpc>
            </a:pPr>
            <a:endParaRPr lang="en-GB" sz="1000" b="1" cap="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3571868" y="5643578"/>
            <a:ext cx="357190" cy="372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pic>
        <p:nvPicPr>
          <p:cNvPr id="183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43372" y="5572140"/>
            <a:ext cx="923427" cy="57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5" name="Rectangle 184"/>
          <p:cNvSpPr/>
          <p:nvPr/>
        </p:nvSpPr>
        <p:spPr>
          <a:xfrm>
            <a:off x="6143636" y="1695142"/>
            <a:ext cx="2786082" cy="1086398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TextBox 185"/>
          <p:cNvSpPr txBox="1"/>
          <p:nvPr/>
        </p:nvSpPr>
        <p:spPr>
          <a:xfrm>
            <a:off x="6572264" y="1693940"/>
            <a:ext cx="2500330" cy="460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b="1" cap="all" dirty="0" smtClean="0">
                <a:solidFill>
                  <a:schemeClr val="accent1">
                    <a:lumMod val="75000"/>
                  </a:schemeClr>
                </a:solidFill>
              </a:rPr>
              <a:t>Develop Multi-disciplinary teamwork </a:t>
            </a:r>
            <a:endParaRPr lang="en-GB" sz="1400" b="1" cap="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7" name="Oval 186"/>
          <p:cNvSpPr/>
          <p:nvPr/>
        </p:nvSpPr>
        <p:spPr>
          <a:xfrm>
            <a:off x="6255620" y="1772110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7400433" y="2891886"/>
            <a:ext cx="1457847" cy="460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600" b="1" cap="all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b="1" cap="all" dirty="0" smtClean="0">
                <a:solidFill>
                  <a:schemeClr val="accent1">
                    <a:lumMod val="75000"/>
                  </a:schemeClr>
                </a:solidFill>
              </a:rPr>
              <a:t>develop CARE   PATHWAYS</a:t>
            </a:r>
            <a:endParaRPr lang="en-GB" sz="1400" b="1" cap="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600134" y="2857496"/>
            <a:ext cx="2357454" cy="1500198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/>
          <p:cNvSpPr/>
          <p:nvPr/>
        </p:nvSpPr>
        <p:spPr>
          <a:xfrm>
            <a:off x="6715140" y="4429132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7</a:t>
            </a:r>
          </a:p>
        </p:txBody>
      </p:sp>
      <p:pic>
        <p:nvPicPr>
          <p:cNvPr id="194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94568" y="2957265"/>
            <a:ext cx="663514" cy="1257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9" name="Oval 198"/>
          <p:cNvSpPr/>
          <p:nvPr/>
        </p:nvSpPr>
        <p:spPr>
          <a:xfrm>
            <a:off x="7225411" y="2891215"/>
            <a:ext cx="275547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201" name="TextBox 200"/>
          <p:cNvSpPr txBox="1"/>
          <p:nvPr/>
        </p:nvSpPr>
        <p:spPr>
          <a:xfrm>
            <a:off x="7366407" y="3262995"/>
            <a:ext cx="19288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GB" sz="1000" b="1" cap="all" dirty="0" smtClean="0">
                <a:solidFill>
                  <a:schemeClr val="accent1">
                    <a:lumMod val="75000"/>
                  </a:schemeClr>
                </a:solidFill>
              </a:rPr>
              <a:t>Dementia, Falls, </a:t>
            </a:r>
            <a:r>
              <a:rPr lang="en-GB" sz="1000" b="1" cap="all" dirty="0" err="1" smtClean="0">
                <a:solidFill>
                  <a:schemeClr val="accent1">
                    <a:lumMod val="75000"/>
                  </a:schemeClr>
                </a:solidFill>
              </a:rPr>
              <a:t>POLYPharmacy</a:t>
            </a:r>
            <a:endParaRPr lang="en-GB" sz="1000" b="1" cap="all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GB" sz="1000" b="1" cap="all" dirty="0" smtClean="0">
                <a:solidFill>
                  <a:schemeClr val="accent1">
                    <a:lumMod val="75000"/>
                  </a:schemeClr>
                </a:solidFill>
              </a:rPr>
              <a:t>AMBULATORY </a:t>
            </a:r>
            <a:r>
              <a:rPr lang="en-GB" sz="1000" b="1" cap="all" dirty="0">
                <a:solidFill>
                  <a:schemeClr val="accent1">
                    <a:lumMod val="75000"/>
                  </a:schemeClr>
                </a:solidFill>
              </a:rPr>
              <a:t>CARE</a:t>
            </a:r>
          </a:p>
          <a:p>
            <a:pPr marL="171450" indent="-17145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GB" sz="1000" b="1" cap="all" dirty="0" smtClean="0">
                <a:solidFill>
                  <a:schemeClr val="accent1">
                    <a:lumMod val="75000"/>
                  </a:schemeClr>
                </a:solidFill>
              </a:rPr>
              <a:t>ACUTE CARE pathways</a:t>
            </a:r>
            <a:endParaRPr lang="en-GB" sz="1000" b="1" cap="all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lnSpc>
                <a:spcPts val="1400"/>
              </a:lnSpc>
              <a:buFont typeface="Arial" panose="020B0604020202020204" pitchFamily="34" charset="0"/>
              <a:buChar char="•"/>
            </a:pPr>
            <a:endParaRPr lang="en-GB" sz="1000" b="1" cap="all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1400"/>
              </a:lnSpc>
            </a:pPr>
            <a:endParaRPr lang="en-GB" sz="1600" b="1" cap="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52309" y="6260754"/>
            <a:ext cx="8929718" cy="564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lang="en-IE" sz="1600" b="1" dirty="0" smtClean="0">
                <a:solidFill>
                  <a:schemeClr val="tx2"/>
                </a:solidFill>
              </a:rPr>
              <a:t>                        </a:t>
            </a:r>
            <a:r>
              <a:rPr lang="en-IE" sz="1400" b="1" dirty="0" smtClean="0">
                <a:solidFill>
                  <a:schemeClr val="tx2"/>
                </a:solidFill>
              </a:rPr>
              <a:t>UTILISE EVIDENCE </a:t>
            </a:r>
            <a:r>
              <a:rPr lang="en-IE" sz="1400" b="1" dirty="0">
                <a:solidFill>
                  <a:schemeClr val="tx2"/>
                </a:solidFill>
              </a:rPr>
              <a:t>BASED </a:t>
            </a:r>
            <a:r>
              <a:rPr lang="en-IE" sz="1400" b="1" dirty="0" smtClean="0">
                <a:solidFill>
                  <a:schemeClr val="tx2"/>
                </a:solidFill>
              </a:rPr>
              <a:t>INTERVENTIONS</a:t>
            </a:r>
            <a:r>
              <a:rPr lang="en-IE" sz="1100" b="1" dirty="0" smtClean="0">
                <a:solidFill>
                  <a:schemeClr val="tx2"/>
                </a:solidFill>
              </a:rPr>
              <a:t>; </a:t>
            </a:r>
          </a:p>
          <a:p>
            <a:pPr marL="2914650" lvl="6" indent="-171450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n-IE" sz="1100" b="1" dirty="0" smtClean="0">
                <a:solidFill>
                  <a:schemeClr val="tx2"/>
                </a:solidFill>
              </a:rPr>
              <a:t>MEASURE OUTCOMES</a:t>
            </a:r>
          </a:p>
          <a:p>
            <a:pPr marL="2914650" lvl="6" indent="-171450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n-IE" sz="1100" b="1" dirty="0" smtClean="0">
                <a:solidFill>
                  <a:schemeClr val="tx2"/>
                </a:solidFill>
              </a:rPr>
              <a:t>ADOPT AN </a:t>
            </a:r>
            <a:r>
              <a:rPr lang="en-IE" sz="1100" b="1" dirty="0" smtClean="0">
                <a:solidFill>
                  <a:schemeClr val="tx2"/>
                </a:solidFill>
              </a:rPr>
              <a:t>EVIDENCE-BASED APPROACH</a:t>
            </a:r>
            <a:endParaRPr lang="en-IE" sz="1100" b="1" dirty="0">
              <a:solidFill>
                <a:schemeClr val="tx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95591" y="4286256"/>
            <a:ext cx="2366540" cy="11604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72330" y="4445509"/>
            <a:ext cx="1857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b="1" dirty="0" smtClean="0">
                <a:solidFill>
                  <a:schemeClr val="tx2"/>
                </a:solidFill>
              </a:rPr>
              <a:t>DEVELOP ENABLERS</a:t>
            </a:r>
            <a:r>
              <a:rPr lang="en-IE" sz="14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E" sz="1000" b="1" dirty="0" smtClean="0">
                <a:solidFill>
                  <a:schemeClr val="tx2"/>
                </a:solidFill>
              </a:rPr>
              <a:t>HARNESS TECHNOLOGY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E" sz="1000" b="1" dirty="0" smtClean="0">
                <a:solidFill>
                  <a:schemeClr val="tx2"/>
                </a:solidFill>
              </a:rPr>
              <a:t>ALIGN FINANCE (VALUE)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E" sz="1000" b="1" dirty="0" smtClean="0">
                <a:solidFill>
                  <a:schemeClr val="tx2"/>
                </a:solidFill>
              </a:rPr>
              <a:t>DEVELOP WORKFORCE </a:t>
            </a:r>
            <a:endParaRPr lang="en-IE" sz="1000" b="1" dirty="0">
              <a:solidFill>
                <a:schemeClr val="tx2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57178" y="6332191"/>
            <a:ext cx="472136" cy="383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8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77208" y="2419610"/>
            <a:ext cx="3037470" cy="36734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153</Words>
  <Application>Microsoft Office PowerPoint</Application>
  <PresentationFormat>On-screen Show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73</cp:revision>
  <dcterms:created xsi:type="dcterms:W3CDTF">2016-04-04T12:17:36Z</dcterms:created>
  <dcterms:modified xsi:type="dcterms:W3CDTF">2016-04-11T13:22:45Z</dcterms:modified>
</cp:coreProperties>
</file>