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44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EAEAEA"/>
    <a:srgbClr val="FFFFCC"/>
    <a:srgbClr val="99FFCC"/>
    <a:srgbClr val="CCFF99"/>
    <a:srgbClr val="FFCCFF"/>
    <a:srgbClr val="99CCFF"/>
    <a:srgbClr val="FF9999"/>
    <a:srgbClr val="CCFFCC"/>
    <a:srgbClr val="FFCC99"/>
    <a:srgbClr val="CCEC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2362" autoAdjust="0"/>
  </p:normalViewPr>
  <p:slideViewPr>
    <p:cSldViewPr>
      <p:cViewPr>
        <p:scale>
          <a:sx n="80" d="100"/>
          <a:sy n="80" d="100"/>
        </p:scale>
        <p:origin x="-990" y="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F4F846-8A05-42EE-B66B-D4370C02B85F}" type="datetimeFigureOut">
              <a:rPr lang="en-US" smtClean="0"/>
              <a:pPr/>
              <a:t>4/11/2016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61294E-A0C2-4D75-A20C-F62F9064176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19410839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10619-BE88-4364-9BB8-41EC469A7EC6}" type="datetimeFigureOut">
              <a:rPr lang="en-IE" smtClean="0"/>
              <a:pPr/>
              <a:t>11/04/2016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C1C90-9C98-4171-81F9-E2FF9E8555AD}" type="slidenum">
              <a:rPr lang="en-IE" smtClean="0"/>
              <a:pPr/>
              <a:t>‹#›</a:t>
            </a:fld>
            <a:endParaRPr lang="en-IE" dirty="0"/>
          </a:p>
        </p:txBody>
      </p:sp>
    </p:spTree>
    <p:extLst>
      <p:ext uri="{BB962C8B-B14F-4D97-AF65-F5344CB8AC3E}">
        <p14:creationId xmlns="" xmlns:p14="http://schemas.microsoft.com/office/powerpoint/2010/main" val="3391024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10619-BE88-4364-9BB8-41EC469A7EC6}" type="datetimeFigureOut">
              <a:rPr lang="en-IE" smtClean="0"/>
              <a:pPr/>
              <a:t>11/04/2016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C1C90-9C98-4171-81F9-E2FF9E8555AD}" type="slidenum">
              <a:rPr lang="en-IE" smtClean="0"/>
              <a:pPr/>
              <a:t>‹#›</a:t>
            </a:fld>
            <a:endParaRPr lang="en-IE" dirty="0"/>
          </a:p>
        </p:txBody>
      </p:sp>
    </p:spTree>
    <p:extLst>
      <p:ext uri="{BB962C8B-B14F-4D97-AF65-F5344CB8AC3E}">
        <p14:creationId xmlns="" xmlns:p14="http://schemas.microsoft.com/office/powerpoint/2010/main" val="121406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10619-BE88-4364-9BB8-41EC469A7EC6}" type="datetimeFigureOut">
              <a:rPr lang="en-IE" smtClean="0"/>
              <a:pPr/>
              <a:t>11/04/2016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C1C90-9C98-4171-81F9-E2FF9E8555AD}" type="slidenum">
              <a:rPr lang="en-IE" smtClean="0"/>
              <a:pPr/>
              <a:t>‹#›</a:t>
            </a:fld>
            <a:endParaRPr lang="en-IE" dirty="0"/>
          </a:p>
        </p:txBody>
      </p:sp>
    </p:spTree>
    <p:extLst>
      <p:ext uri="{BB962C8B-B14F-4D97-AF65-F5344CB8AC3E}">
        <p14:creationId xmlns="" xmlns:p14="http://schemas.microsoft.com/office/powerpoint/2010/main" val="245077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10619-BE88-4364-9BB8-41EC469A7EC6}" type="datetimeFigureOut">
              <a:rPr lang="en-IE" smtClean="0"/>
              <a:pPr/>
              <a:t>11/04/2016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C1C90-9C98-4171-81F9-E2FF9E8555AD}" type="slidenum">
              <a:rPr lang="en-IE" smtClean="0"/>
              <a:pPr/>
              <a:t>‹#›</a:t>
            </a:fld>
            <a:endParaRPr lang="en-IE" dirty="0"/>
          </a:p>
        </p:txBody>
      </p:sp>
    </p:spTree>
    <p:extLst>
      <p:ext uri="{BB962C8B-B14F-4D97-AF65-F5344CB8AC3E}">
        <p14:creationId xmlns="" xmlns:p14="http://schemas.microsoft.com/office/powerpoint/2010/main" val="4165694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10619-BE88-4364-9BB8-41EC469A7EC6}" type="datetimeFigureOut">
              <a:rPr lang="en-IE" smtClean="0"/>
              <a:pPr/>
              <a:t>11/04/2016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C1C90-9C98-4171-81F9-E2FF9E8555AD}" type="slidenum">
              <a:rPr lang="en-IE" smtClean="0"/>
              <a:pPr/>
              <a:t>‹#›</a:t>
            </a:fld>
            <a:endParaRPr lang="en-IE" dirty="0"/>
          </a:p>
        </p:txBody>
      </p:sp>
    </p:spTree>
    <p:extLst>
      <p:ext uri="{BB962C8B-B14F-4D97-AF65-F5344CB8AC3E}">
        <p14:creationId xmlns="" xmlns:p14="http://schemas.microsoft.com/office/powerpoint/2010/main" val="3514756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10619-BE88-4364-9BB8-41EC469A7EC6}" type="datetimeFigureOut">
              <a:rPr lang="en-IE" smtClean="0"/>
              <a:pPr/>
              <a:t>11/04/2016</a:t>
            </a:fld>
            <a:endParaRPr lang="en-I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C1C90-9C98-4171-81F9-E2FF9E8555AD}" type="slidenum">
              <a:rPr lang="en-IE" smtClean="0"/>
              <a:pPr/>
              <a:t>‹#›</a:t>
            </a:fld>
            <a:endParaRPr lang="en-IE" dirty="0"/>
          </a:p>
        </p:txBody>
      </p:sp>
    </p:spTree>
    <p:extLst>
      <p:ext uri="{BB962C8B-B14F-4D97-AF65-F5344CB8AC3E}">
        <p14:creationId xmlns="" xmlns:p14="http://schemas.microsoft.com/office/powerpoint/2010/main" val="560649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10619-BE88-4364-9BB8-41EC469A7EC6}" type="datetimeFigureOut">
              <a:rPr lang="en-IE" smtClean="0"/>
              <a:pPr/>
              <a:t>11/04/2016</a:t>
            </a:fld>
            <a:endParaRPr lang="en-I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C1C90-9C98-4171-81F9-E2FF9E8555AD}" type="slidenum">
              <a:rPr lang="en-IE" smtClean="0"/>
              <a:pPr/>
              <a:t>‹#›</a:t>
            </a:fld>
            <a:endParaRPr lang="en-IE" dirty="0"/>
          </a:p>
        </p:txBody>
      </p:sp>
    </p:spTree>
    <p:extLst>
      <p:ext uri="{BB962C8B-B14F-4D97-AF65-F5344CB8AC3E}">
        <p14:creationId xmlns="" xmlns:p14="http://schemas.microsoft.com/office/powerpoint/2010/main" val="2997512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10619-BE88-4364-9BB8-41EC469A7EC6}" type="datetimeFigureOut">
              <a:rPr lang="en-IE" smtClean="0"/>
              <a:pPr/>
              <a:t>11/04/2016</a:t>
            </a:fld>
            <a:endParaRPr lang="en-I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C1C90-9C98-4171-81F9-E2FF9E8555AD}" type="slidenum">
              <a:rPr lang="en-IE" smtClean="0"/>
              <a:pPr/>
              <a:t>‹#›</a:t>
            </a:fld>
            <a:endParaRPr lang="en-IE" dirty="0"/>
          </a:p>
        </p:txBody>
      </p:sp>
    </p:spTree>
    <p:extLst>
      <p:ext uri="{BB962C8B-B14F-4D97-AF65-F5344CB8AC3E}">
        <p14:creationId xmlns="" xmlns:p14="http://schemas.microsoft.com/office/powerpoint/2010/main" val="609776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10619-BE88-4364-9BB8-41EC469A7EC6}" type="datetimeFigureOut">
              <a:rPr lang="en-IE" smtClean="0"/>
              <a:pPr/>
              <a:t>11/04/2016</a:t>
            </a:fld>
            <a:endParaRPr lang="en-I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C1C90-9C98-4171-81F9-E2FF9E8555AD}" type="slidenum">
              <a:rPr lang="en-IE" smtClean="0"/>
              <a:pPr/>
              <a:t>‹#›</a:t>
            </a:fld>
            <a:endParaRPr lang="en-IE" dirty="0"/>
          </a:p>
        </p:txBody>
      </p:sp>
    </p:spTree>
    <p:extLst>
      <p:ext uri="{BB962C8B-B14F-4D97-AF65-F5344CB8AC3E}">
        <p14:creationId xmlns="" xmlns:p14="http://schemas.microsoft.com/office/powerpoint/2010/main" val="2835060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10619-BE88-4364-9BB8-41EC469A7EC6}" type="datetimeFigureOut">
              <a:rPr lang="en-IE" smtClean="0"/>
              <a:pPr/>
              <a:t>11/04/2016</a:t>
            </a:fld>
            <a:endParaRPr lang="en-I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C1C90-9C98-4171-81F9-E2FF9E8555AD}" type="slidenum">
              <a:rPr lang="en-IE" smtClean="0"/>
              <a:pPr/>
              <a:t>‹#›</a:t>
            </a:fld>
            <a:endParaRPr lang="en-IE" dirty="0"/>
          </a:p>
        </p:txBody>
      </p:sp>
    </p:spTree>
    <p:extLst>
      <p:ext uri="{BB962C8B-B14F-4D97-AF65-F5344CB8AC3E}">
        <p14:creationId xmlns="" xmlns:p14="http://schemas.microsoft.com/office/powerpoint/2010/main" val="1463247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10619-BE88-4364-9BB8-41EC469A7EC6}" type="datetimeFigureOut">
              <a:rPr lang="en-IE" smtClean="0"/>
              <a:pPr/>
              <a:t>11/04/2016</a:t>
            </a:fld>
            <a:endParaRPr lang="en-I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C1C90-9C98-4171-81F9-E2FF9E8555AD}" type="slidenum">
              <a:rPr lang="en-IE" smtClean="0"/>
              <a:pPr/>
              <a:t>‹#›</a:t>
            </a:fld>
            <a:endParaRPr lang="en-IE" dirty="0"/>
          </a:p>
        </p:txBody>
      </p:sp>
    </p:spTree>
    <p:extLst>
      <p:ext uri="{BB962C8B-B14F-4D97-AF65-F5344CB8AC3E}">
        <p14:creationId xmlns="" xmlns:p14="http://schemas.microsoft.com/office/powerpoint/2010/main" val="3278307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5000">
              <a:schemeClr val="bg1"/>
            </a:gs>
            <a:gs pos="84000">
              <a:schemeClr val="bg2">
                <a:alpha val="73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410619-BE88-4364-9BB8-41EC469A7EC6}" type="datetimeFigureOut">
              <a:rPr lang="en-IE" smtClean="0"/>
              <a:pPr/>
              <a:t>11/04/2016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DC1C90-9C98-4171-81F9-E2FF9E8555AD}" type="slidenum">
              <a:rPr lang="en-IE" smtClean="0"/>
              <a:pPr/>
              <a:t>‹#›</a:t>
            </a:fld>
            <a:endParaRPr lang="en-IE" dirty="0"/>
          </a:p>
        </p:txBody>
      </p:sp>
    </p:spTree>
    <p:extLst>
      <p:ext uri="{BB962C8B-B14F-4D97-AF65-F5344CB8AC3E}">
        <p14:creationId xmlns="" xmlns:p14="http://schemas.microsoft.com/office/powerpoint/2010/main" val="123311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jpe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jpe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8926" y="0"/>
            <a:ext cx="6215074" cy="1143000"/>
          </a:xfrm>
        </p:spPr>
        <p:txBody>
          <a:bodyPr>
            <a:normAutofit/>
          </a:bodyPr>
          <a:lstStyle/>
          <a:p>
            <a:pPr algn="l">
              <a:defRPr/>
            </a:pPr>
            <a:r>
              <a:rPr lang="en-GB" sz="3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Older persons by numbers</a:t>
            </a:r>
          </a:p>
        </p:txBody>
      </p:sp>
      <p:pic>
        <p:nvPicPr>
          <p:cNvPr id="4" name="Picture 3" descr="ICP colours (line) - latest - august 20th 2015.gif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00108"/>
            <a:ext cx="9144000" cy="435077"/>
          </a:xfrm>
          <a:prstGeom prst="rect">
            <a:avLst/>
          </a:prstGeom>
        </p:spPr>
      </p:pic>
      <p:pic>
        <p:nvPicPr>
          <p:cNvPr id="27" name="Picture 26" descr="NICP Visual Identity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2844" y="-24"/>
            <a:ext cx="2647378" cy="1140859"/>
          </a:xfrm>
          <a:prstGeom prst="rect">
            <a:avLst/>
          </a:prstGeom>
        </p:spPr>
      </p:pic>
      <p:pic>
        <p:nvPicPr>
          <p:cNvPr id="51" name="Picture 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43768" y="5286388"/>
            <a:ext cx="928687" cy="928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2" name="Picture 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86519" y="4000504"/>
            <a:ext cx="928687" cy="928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3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29190" y="5286388"/>
            <a:ext cx="857256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4" name="Rounded Rectangle 53"/>
          <p:cNvSpPr/>
          <p:nvPr/>
        </p:nvSpPr>
        <p:spPr>
          <a:xfrm>
            <a:off x="6286512" y="1500174"/>
            <a:ext cx="2500330" cy="35719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Rounded Rectangle 54"/>
          <p:cNvSpPr/>
          <p:nvPr/>
        </p:nvSpPr>
        <p:spPr>
          <a:xfrm>
            <a:off x="3214678" y="1500174"/>
            <a:ext cx="2857520" cy="357190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Rounded Rectangle 55"/>
          <p:cNvSpPr/>
          <p:nvPr/>
        </p:nvSpPr>
        <p:spPr>
          <a:xfrm>
            <a:off x="214282" y="1500174"/>
            <a:ext cx="2786082" cy="374571"/>
          </a:xfrm>
          <a:prstGeom prst="round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endParaRPr lang="en-GB" sz="1600" b="1" cap="small">
              <a:solidFill>
                <a:schemeClr val="bg1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1230614" y="1500174"/>
            <a:ext cx="7649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 smtClean="0">
                <a:solidFill>
                  <a:schemeClr val="bg1"/>
                </a:solidFill>
              </a:rPr>
              <a:t>NEED</a:t>
            </a:r>
          </a:p>
        </p:txBody>
      </p:sp>
      <p:sp>
        <p:nvSpPr>
          <p:cNvPr id="58" name="Content Placeholder 2"/>
          <p:cNvSpPr>
            <a:spLocks noGrp="1"/>
          </p:cNvSpPr>
          <p:nvPr>
            <p:ph idx="1"/>
          </p:nvPr>
        </p:nvSpPr>
        <p:spPr>
          <a:xfrm>
            <a:off x="714348" y="3143248"/>
            <a:ext cx="1285884" cy="42862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GB" sz="1200" i="1" dirty="0" smtClean="0"/>
              <a:t>(Source: CSO)</a:t>
            </a:r>
            <a:endParaRPr lang="en-GB" sz="1200" i="1" dirty="0"/>
          </a:p>
        </p:txBody>
      </p:sp>
      <p:sp>
        <p:nvSpPr>
          <p:cNvPr id="59" name="Content Placeholder 2"/>
          <p:cNvSpPr txBox="1">
            <a:spLocks/>
          </p:cNvSpPr>
          <p:nvPr/>
        </p:nvSpPr>
        <p:spPr>
          <a:xfrm>
            <a:off x="3929058" y="3214686"/>
            <a:ext cx="2114536" cy="35719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r>
              <a:rPr lang="en-IE" sz="1200" i="1" dirty="0" smtClean="0"/>
              <a:t>(Source: SDU 2016)</a:t>
            </a:r>
          </a:p>
        </p:txBody>
      </p:sp>
      <p:sp>
        <p:nvSpPr>
          <p:cNvPr id="60" name="Content Placeholder 2"/>
          <p:cNvSpPr txBox="1">
            <a:spLocks/>
          </p:cNvSpPr>
          <p:nvPr/>
        </p:nvSpPr>
        <p:spPr>
          <a:xfrm>
            <a:off x="7386654" y="2143116"/>
            <a:ext cx="1400188" cy="4286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n-IE" sz="1600" b="1" dirty="0" smtClean="0">
                <a:solidFill>
                  <a:schemeClr val="accent6">
                    <a:lumMod val="75000"/>
                  </a:schemeClr>
                </a:solidFill>
              </a:rPr>
              <a:t>NHSS</a:t>
            </a:r>
            <a:r>
              <a:rPr lang="en-IE" sz="1400" dirty="0" smtClean="0"/>
              <a:t> - €940</a:t>
            </a:r>
            <a:endParaRPr lang="en-GB" sz="1400" i="1" dirty="0"/>
          </a:p>
        </p:txBody>
      </p:sp>
      <p:sp>
        <p:nvSpPr>
          <p:cNvPr id="61" name="TextBox 60"/>
          <p:cNvSpPr txBox="1"/>
          <p:nvPr/>
        </p:nvSpPr>
        <p:spPr>
          <a:xfrm>
            <a:off x="4108999" y="1500174"/>
            <a:ext cx="9758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 smtClean="0">
                <a:solidFill>
                  <a:schemeClr val="bg1"/>
                </a:solidFill>
              </a:rPr>
              <a:t>ACCESS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6827065" y="1500174"/>
            <a:ext cx="13168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 smtClean="0">
                <a:solidFill>
                  <a:schemeClr val="bg1"/>
                </a:solidFill>
              </a:rPr>
              <a:t>RESOURCE</a:t>
            </a:r>
          </a:p>
        </p:txBody>
      </p:sp>
      <p:cxnSp>
        <p:nvCxnSpPr>
          <p:cNvPr id="63" name="Straight Connector 62"/>
          <p:cNvCxnSpPr/>
          <p:nvPr/>
        </p:nvCxnSpPr>
        <p:spPr>
          <a:xfrm rot="5400000">
            <a:off x="607192" y="3964784"/>
            <a:ext cx="4929222" cy="2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rot="5400000">
            <a:off x="3679024" y="3964785"/>
            <a:ext cx="4929222" cy="2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Content Placeholder 2"/>
          <p:cNvSpPr txBox="1">
            <a:spLocks/>
          </p:cNvSpPr>
          <p:nvPr/>
        </p:nvSpPr>
        <p:spPr>
          <a:xfrm>
            <a:off x="142844" y="4500569"/>
            <a:ext cx="1271550" cy="428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GB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&gt;75 female</a:t>
            </a:r>
            <a:endParaRPr kumimoji="0" lang="en-GB" sz="14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285720" y="1928802"/>
            <a:ext cx="2500330" cy="338554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b="1" cap="small" dirty="0" smtClean="0">
                <a:solidFill>
                  <a:schemeClr val="bg1"/>
                </a:solidFill>
              </a:rPr>
              <a:t>2011 – 2026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425162" y="2357430"/>
            <a:ext cx="17575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0070C0"/>
                </a:solidFill>
              </a:rPr>
              <a:t>&gt;</a:t>
            </a:r>
            <a:r>
              <a:rPr lang="en-GB" sz="1600" b="1" dirty="0" smtClean="0">
                <a:solidFill>
                  <a:srgbClr val="0070C0"/>
                </a:solidFill>
              </a:rPr>
              <a:t>65 yrs </a:t>
            </a:r>
            <a:r>
              <a:rPr lang="en-GB" sz="1600" dirty="0" smtClean="0"/>
              <a:t>population</a:t>
            </a:r>
            <a:endParaRPr lang="en-GB" sz="1600" dirty="0"/>
          </a:p>
        </p:txBody>
      </p:sp>
      <p:sp>
        <p:nvSpPr>
          <p:cNvPr id="68" name="TextBox 67"/>
          <p:cNvSpPr txBox="1"/>
          <p:nvPr/>
        </p:nvSpPr>
        <p:spPr>
          <a:xfrm>
            <a:off x="425162" y="2857496"/>
            <a:ext cx="1810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0070C0"/>
                </a:solidFill>
              </a:rPr>
              <a:t>&gt;</a:t>
            </a:r>
            <a:r>
              <a:rPr lang="en-GB" sz="1600" b="1" dirty="0" smtClean="0">
                <a:solidFill>
                  <a:srgbClr val="0070C0"/>
                </a:solidFill>
              </a:rPr>
              <a:t>85 yrs </a:t>
            </a:r>
            <a:r>
              <a:rPr lang="en-GB" sz="1600" dirty="0" smtClean="0"/>
              <a:t>population</a:t>
            </a:r>
            <a:endParaRPr lang="en-GB" sz="1600" dirty="0"/>
          </a:p>
        </p:txBody>
      </p:sp>
      <p:sp>
        <p:nvSpPr>
          <p:cNvPr id="69" name="Up Arrow 68"/>
          <p:cNvSpPr/>
          <p:nvPr/>
        </p:nvSpPr>
        <p:spPr>
          <a:xfrm>
            <a:off x="2305917" y="2357430"/>
            <a:ext cx="142876" cy="28575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70" name="TextBox 69"/>
          <p:cNvSpPr txBox="1"/>
          <p:nvPr/>
        </p:nvSpPr>
        <p:spPr>
          <a:xfrm>
            <a:off x="2413344" y="2417096"/>
            <a:ext cx="588623" cy="2743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GB" sz="1400" b="1" dirty="0" smtClean="0">
                <a:solidFill>
                  <a:srgbClr val="0070C0"/>
                </a:solidFill>
              </a:rPr>
              <a:t>+60%</a:t>
            </a:r>
            <a:endParaRPr lang="en-GB" sz="1400" dirty="0">
              <a:solidFill>
                <a:srgbClr val="0070C0"/>
              </a:solidFill>
            </a:endParaRPr>
          </a:p>
        </p:txBody>
      </p:sp>
      <p:sp>
        <p:nvSpPr>
          <p:cNvPr id="71" name="Up Arrow 70"/>
          <p:cNvSpPr/>
          <p:nvPr/>
        </p:nvSpPr>
        <p:spPr>
          <a:xfrm>
            <a:off x="2285984" y="2880650"/>
            <a:ext cx="142876" cy="28575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72" name="TextBox 71"/>
          <p:cNvSpPr txBox="1"/>
          <p:nvPr/>
        </p:nvSpPr>
        <p:spPr>
          <a:xfrm>
            <a:off x="2393411" y="2940316"/>
            <a:ext cx="679994" cy="2743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GB" sz="1400" b="1" dirty="0" smtClean="0">
                <a:solidFill>
                  <a:srgbClr val="0070C0"/>
                </a:solidFill>
              </a:rPr>
              <a:t>+100%</a:t>
            </a:r>
            <a:endParaRPr lang="en-GB" sz="1400" dirty="0">
              <a:solidFill>
                <a:srgbClr val="0070C0"/>
              </a:solidFill>
            </a:endParaRPr>
          </a:p>
        </p:txBody>
      </p:sp>
      <p:pic>
        <p:nvPicPr>
          <p:cNvPr id="73" name="Picture 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1406" y="2357430"/>
            <a:ext cx="428621" cy="428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4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1406" y="2928934"/>
            <a:ext cx="428628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6" name="TextBox 75"/>
          <p:cNvSpPr txBox="1"/>
          <p:nvPr/>
        </p:nvSpPr>
        <p:spPr>
          <a:xfrm>
            <a:off x="285720" y="3590512"/>
            <a:ext cx="2500330" cy="338554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b="1" cap="small" dirty="0" smtClean="0">
                <a:solidFill>
                  <a:schemeClr val="bg1"/>
                </a:solidFill>
              </a:rPr>
              <a:t>Life expectancy </a:t>
            </a:r>
            <a:r>
              <a:rPr lang="en-GB" sz="1400" b="1" cap="small" dirty="0" smtClean="0">
                <a:solidFill>
                  <a:schemeClr val="bg1"/>
                </a:solidFill>
              </a:rPr>
              <a:t>1993 - 2013</a:t>
            </a:r>
          </a:p>
        </p:txBody>
      </p:sp>
      <p:sp>
        <p:nvSpPr>
          <p:cNvPr id="85" name="Content Placeholder 2"/>
          <p:cNvSpPr txBox="1">
            <a:spLocks/>
          </p:cNvSpPr>
          <p:nvPr/>
        </p:nvSpPr>
        <p:spPr>
          <a:xfrm>
            <a:off x="357158" y="5715016"/>
            <a:ext cx="1928794" cy="2857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GB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&gt;75 yrs will increase 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86" name="Picture 5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142969" y="4071942"/>
            <a:ext cx="857256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7" name="Content Placeholder 2"/>
          <p:cNvSpPr txBox="1">
            <a:spLocks/>
          </p:cNvSpPr>
          <p:nvPr/>
        </p:nvSpPr>
        <p:spPr>
          <a:xfrm>
            <a:off x="642910" y="4929198"/>
            <a:ext cx="2114536" cy="35719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GB" sz="1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(Source; </a:t>
            </a:r>
            <a:r>
              <a:rPr kumimoji="0" lang="en-GB" sz="1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Eurostat</a:t>
            </a:r>
            <a:r>
              <a:rPr kumimoji="0" lang="en-GB" sz="1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2014)  </a:t>
            </a:r>
          </a:p>
        </p:txBody>
      </p:sp>
      <p:sp>
        <p:nvSpPr>
          <p:cNvPr id="95" name="Up Arrow 94"/>
          <p:cNvSpPr/>
          <p:nvPr/>
        </p:nvSpPr>
        <p:spPr>
          <a:xfrm>
            <a:off x="2232876" y="4214817"/>
            <a:ext cx="142876" cy="28575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96" name="TextBox 95"/>
          <p:cNvSpPr txBox="1"/>
          <p:nvPr/>
        </p:nvSpPr>
        <p:spPr>
          <a:xfrm>
            <a:off x="2340303" y="4274483"/>
            <a:ext cx="588623" cy="2743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GB" sz="1400" b="1" dirty="0" smtClean="0">
                <a:solidFill>
                  <a:srgbClr val="0070C0"/>
                </a:solidFill>
              </a:rPr>
              <a:t>+39%</a:t>
            </a:r>
            <a:endParaRPr lang="en-GB" sz="1400" dirty="0">
              <a:solidFill>
                <a:srgbClr val="0070C0"/>
              </a:solidFill>
            </a:endParaRPr>
          </a:p>
        </p:txBody>
      </p:sp>
      <p:sp>
        <p:nvSpPr>
          <p:cNvPr id="99" name="Up Arrow 98"/>
          <p:cNvSpPr/>
          <p:nvPr/>
        </p:nvSpPr>
        <p:spPr>
          <a:xfrm>
            <a:off x="428596" y="4214817"/>
            <a:ext cx="142876" cy="28575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102" name="TextBox 101"/>
          <p:cNvSpPr txBox="1"/>
          <p:nvPr/>
        </p:nvSpPr>
        <p:spPr>
          <a:xfrm>
            <a:off x="536023" y="4274483"/>
            <a:ext cx="588623" cy="2718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GB" sz="1400" b="1" dirty="0" smtClean="0">
                <a:solidFill>
                  <a:srgbClr val="0070C0"/>
                </a:solidFill>
              </a:rPr>
              <a:t>+29%</a:t>
            </a:r>
            <a:endParaRPr lang="en-GB" sz="1400" dirty="0">
              <a:solidFill>
                <a:srgbClr val="0070C0"/>
              </a:solidFill>
            </a:endParaRPr>
          </a:p>
        </p:txBody>
      </p:sp>
      <p:sp>
        <p:nvSpPr>
          <p:cNvPr id="123" name="Content Placeholder 2"/>
          <p:cNvSpPr txBox="1">
            <a:spLocks/>
          </p:cNvSpPr>
          <p:nvPr/>
        </p:nvSpPr>
        <p:spPr>
          <a:xfrm>
            <a:off x="1943128" y="4500569"/>
            <a:ext cx="1271550" cy="428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GB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&gt;75 male</a:t>
            </a:r>
            <a:endParaRPr kumimoji="0" lang="en-GB" sz="14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285720" y="5264363"/>
            <a:ext cx="2500330" cy="307777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400" b="1" cap="small" dirty="0" smtClean="0">
                <a:solidFill>
                  <a:schemeClr val="bg1"/>
                </a:solidFill>
              </a:rPr>
              <a:t>Inpatient Discharges </a:t>
            </a:r>
            <a:r>
              <a:rPr lang="en-GB" sz="1300" b="1" cap="small" dirty="0" smtClean="0">
                <a:solidFill>
                  <a:schemeClr val="bg1"/>
                </a:solidFill>
              </a:rPr>
              <a:t>2015 - 2021</a:t>
            </a:r>
          </a:p>
        </p:txBody>
      </p:sp>
      <p:sp>
        <p:nvSpPr>
          <p:cNvPr id="125" name="Content Placeholder 2"/>
          <p:cNvSpPr txBox="1">
            <a:spLocks/>
          </p:cNvSpPr>
          <p:nvPr/>
        </p:nvSpPr>
        <p:spPr>
          <a:xfrm>
            <a:off x="571472" y="6072206"/>
            <a:ext cx="2114536" cy="2857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en-GB" sz="1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Source: HIPE)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6" name="Up Arrow 125"/>
          <p:cNvSpPr/>
          <p:nvPr/>
        </p:nvSpPr>
        <p:spPr>
          <a:xfrm>
            <a:off x="2071670" y="5666732"/>
            <a:ext cx="142876" cy="28575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127" name="TextBox 126"/>
          <p:cNvSpPr txBox="1"/>
          <p:nvPr/>
        </p:nvSpPr>
        <p:spPr>
          <a:xfrm>
            <a:off x="2179097" y="5726398"/>
            <a:ext cx="588623" cy="2743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GB" sz="1400" b="1" dirty="0" smtClean="0">
                <a:solidFill>
                  <a:srgbClr val="0070C0"/>
                </a:solidFill>
              </a:rPr>
              <a:t>+28%</a:t>
            </a:r>
            <a:endParaRPr lang="en-GB" sz="1400" dirty="0">
              <a:solidFill>
                <a:srgbClr val="0070C0"/>
              </a:solidFill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3428992" y="1928802"/>
            <a:ext cx="2500330" cy="338554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b="1" cap="small" dirty="0" smtClean="0">
                <a:solidFill>
                  <a:schemeClr val="bg1"/>
                </a:solidFill>
              </a:rPr>
              <a:t>Admission Rate</a:t>
            </a:r>
          </a:p>
        </p:txBody>
      </p:sp>
      <p:sp>
        <p:nvSpPr>
          <p:cNvPr id="129" name="Content Placeholder 2"/>
          <p:cNvSpPr txBox="1">
            <a:spLocks/>
          </p:cNvSpPr>
          <p:nvPr/>
        </p:nvSpPr>
        <p:spPr>
          <a:xfrm>
            <a:off x="3571868" y="3929066"/>
            <a:ext cx="2357454" cy="35719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r>
              <a:rPr lang="en-IE" sz="1400" dirty="0" smtClean="0"/>
              <a:t>PET times increase with age. </a:t>
            </a:r>
          </a:p>
        </p:txBody>
      </p:sp>
      <p:sp>
        <p:nvSpPr>
          <p:cNvPr id="130" name="Content Placeholder 2"/>
          <p:cNvSpPr txBox="1">
            <a:spLocks/>
          </p:cNvSpPr>
          <p:nvPr/>
        </p:nvSpPr>
        <p:spPr>
          <a:xfrm>
            <a:off x="4071934" y="5196314"/>
            <a:ext cx="928694" cy="428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lnSpc>
                <a:spcPts val="1200"/>
              </a:lnSpc>
            </a:pPr>
            <a:r>
              <a:rPr lang="en-IE" sz="1400" b="1" dirty="0" smtClean="0">
                <a:solidFill>
                  <a:srgbClr val="00B050"/>
                </a:solidFill>
              </a:rPr>
              <a:t>50k</a:t>
            </a:r>
            <a:r>
              <a:rPr lang="en-IE" sz="1400" b="1" dirty="0" smtClean="0">
                <a:solidFill>
                  <a:srgbClr val="0070C0"/>
                </a:solidFill>
              </a:rPr>
              <a:t> </a:t>
            </a:r>
            <a:r>
              <a:rPr lang="en-IE" sz="1400" dirty="0" smtClean="0"/>
              <a:t>with dementia</a:t>
            </a:r>
            <a:endParaRPr lang="en-IE" sz="1400" i="1" dirty="0"/>
          </a:p>
        </p:txBody>
      </p:sp>
      <p:sp>
        <p:nvSpPr>
          <p:cNvPr id="131" name="TextBox 130"/>
          <p:cNvSpPr txBox="1"/>
          <p:nvPr/>
        </p:nvSpPr>
        <p:spPr>
          <a:xfrm>
            <a:off x="3428992" y="3590512"/>
            <a:ext cx="2500330" cy="338554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b="1" cap="small" dirty="0" smtClean="0">
                <a:solidFill>
                  <a:schemeClr val="bg1"/>
                </a:solidFill>
              </a:rPr>
              <a:t>PET Times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3428992" y="4929198"/>
            <a:ext cx="2500330" cy="261867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>
              <a:lnSpc>
                <a:spcPts val="1200"/>
              </a:lnSpc>
            </a:pPr>
            <a:r>
              <a:rPr lang="en-GB" sz="1600" b="1" cap="small" dirty="0" smtClean="0">
                <a:solidFill>
                  <a:schemeClr val="bg1"/>
                </a:solidFill>
              </a:rPr>
              <a:t>Dementia in Ireland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4220472" y="2285992"/>
            <a:ext cx="1254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00B050"/>
                </a:solidFill>
              </a:rPr>
              <a:t>&gt;</a:t>
            </a:r>
            <a:r>
              <a:rPr lang="en-GB" sz="1600" b="1" dirty="0" smtClean="0">
                <a:solidFill>
                  <a:srgbClr val="00B050"/>
                </a:solidFill>
              </a:rPr>
              <a:t>75 yrs </a:t>
            </a:r>
            <a:r>
              <a:rPr lang="en-GB" sz="1600" dirty="0" smtClean="0">
                <a:solidFill>
                  <a:srgbClr val="00B050"/>
                </a:solidFill>
              </a:rPr>
              <a:t> </a:t>
            </a:r>
            <a:r>
              <a:rPr lang="en-GB" sz="1600" dirty="0" smtClean="0"/>
              <a:t>48%</a:t>
            </a:r>
            <a:endParaRPr lang="en-GB" sz="1600" dirty="0"/>
          </a:p>
        </p:txBody>
      </p:sp>
      <p:sp>
        <p:nvSpPr>
          <p:cNvPr id="134" name="TextBox 133"/>
          <p:cNvSpPr txBox="1"/>
          <p:nvPr/>
        </p:nvSpPr>
        <p:spPr>
          <a:xfrm>
            <a:off x="4220472" y="2857496"/>
            <a:ext cx="1280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00B050"/>
                </a:solidFill>
              </a:rPr>
              <a:t>&gt;95</a:t>
            </a:r>
            <a:r>
              <a:rPr lang="en-GB" sz="1600" b="1" dirty="0" smtClean="0">
                <a:solidFill>
                  <a:srgbClr val="00B050"/>
                </a:solidFill>
              </a:rPr>
              <a:t> yrs  </a:t>
            </a:r>
            <a:r>
              <a:rPr lang="en-GB" sz="1600" dirty="0" smtClean="0"/>
              <a:t>64%</a:t>
            </a:r>
            <a:endParaRPr lang="en-GB" sz="1600" dirty="0"/>
          </a:p>
        </p:txBody>
      </p:sp>
      <p:pic>
        <p:nvPicPr>
          <p:cNvPr id="135" name="Picture 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863282" y="2285992"/>
            <a:ext cx="428621" cy="428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6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863282" y="2857496"/>
            <a:ext cx="428628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7" name="Content Placeholder 2"/>
          <p:cNvSpPr txBox="1">
            <a:spLocks/>
          </p:cNvSpPr>
          <p:nvPr/>
        </p:nvSpPr>
        <p:spPr>
          <a:xfrm>
            <a:off x="4214810" y="4214818"/>
            <a:ext cx="1857388" cy="7858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lnSpc>
                <a:spcPts val="1200"/>
              </a:lnSpc>
            </a:pPr>
            <a:r>
              <a:rPr lang="en-IE" sz="1400" b="1" dirty="0" smtClean="0"/>
              <a:t>30-50% </a:t>
            </a:r>
            <a:r>
              <a:rPr lang="en-IE" sz="1400" dirty="0" smtClean="0"/>
              <a:t>of all 24 Hr breaches are</a:t>
            </a:r>
            <a:r>
              <a:rPr lang="en-IE" sz="1400" dirty="0" smtClean="0">
                <a:solidFill>
                  <a:srgbClr val="00B050"/>
                </a:solidFill>
              </a:rPr>
              <a:t> </a:t>
            </a:r>
            <a:r>
              <a:rPr lang="en-IE" sz="1400" b="1" dirty="0" smtClean="0">
                <a:solidFill>
                  <a:srgbClr val="00B050"/>
                </a:solidFill>
              </a:rPr>
              <a:t>&gt;75yrs </a:t>
            </a:r>
            <a:r>
              <a:rPr lang="en-IE" sz="1200" i="1" dirty="0" smtClean="0"/>
              <a:t>(BIU 2014). </a:t>
            </a:r>
          </a:p>
        </p:txBody>
      </p:sp>
      <p:pic>
        <p:nvPicPr>
          <p:cNvPr id="138" name="Picture 8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420724" y="4262446"/>
            <a:ext cx="794086" cy="523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9" name="Picture 2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214678" y="2428868"/>
            <a:ext cx="642942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0" name="Picture 3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286116" y="5214950"/>
            <a:ext cx="533400" cy="633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1" name="Content Placeholder 2"/>
          <p:cNvSpPr txBox="1">
            <a:spLocks/>
          </p:cNvSpPr>
          <p:nvPr/>
        </p:nvSpPr>
        <p:spPr>
          <a:xfrm>
            <a:off x="3357554" y="6000768"/>
            <a:ext cx="1071570" cy="5715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lnSpc>
                <a:spcPts val="1200"/>
              </a:lnSpc>
            </a:pPr>
            <a:r>
              <a:rPr lang="en-IE" sz="1400" b="1" dirty="0" smtClean="0">
                <a:solidFill>
                  <a:srgbClr val="00B050"/>
                </a:solidFill>
              </a:rPr>
              <a:t>100k</a:t>
            </a:r>
            <a:r>
              <a:rPr lang="en-IE" sz="1400" dirty="0" smtClean="0"/>
              <a:t> cases </a:t>
            </a:r>
          </a:p>
          <a:p>
            <a:pPr>
              <a:lnSpc>
                <a:spcPts val="1200"/>
              </a:lnSpc>
            </a:pPr>
            <a:r>
              <a:rPr lang="en-IE" sz="1400" dirty="0" smtClean="0"/>
              <a:t>by 2026</a:t>
            </a:r>
            <a:endParaRPr lang="en-IE" sz="1400" i="1" dirty="0"/>
          </a:p>
        </p:txBody>
      </p:sp>
      <p:sp>
        <p:nvSpPr>
          <p:cNvPr id="142" name="Content Placeholder 2"/>
          <p:cNvSpPr txBox="1">
            <a:spLocks/>
          </p:cNvSpPr>
          <p:nvPr/>
        </p:nvSpPr>
        <p:spPr>
          <a:xfrm>
            <a:off x="3786182" y="5572140"/>
            <a:ext cx="1214446" cy="428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lnSpc>
                <a:spcPts val="1200"/>
              </a:lnSpc>
            </a:pPr>
            <a:r>
              <a:rPr lang="en-IE" sz="1400" b="1" dirty="0" smtClean="0">
                <a:solidFill>
                  <a:srgbClr val="00B050"/>
                </a:solidFill>
              </a:rPr>
              <a:t>4k </a:t>
            </a:r>
            <a:r>
              <a:rPr lang="en-IE" sz="1400" dirty="0" smtClean="0"/>
              <a:t>new cases every year</a:t>
            </a:r>
            <a:endParaRPr lang="en-IE" sz="1400" i="1" dirty="0"/>
          </a:p>
        </p:txBody>
      </p:sp>
      <p:sp>
        <p:nvSpPr>
          <p:cNvPr id="143" name="Content Placeholder 2"/>
          <p:cNvSpPr txBox="1">
            <a:spLocks/>
          </p:cNvSpPr>
          <p:nvPr/>
        </p:nvSpPr>
        <p:spPr>
          <a:xfrm>
            <a:off x="4143372" y="6143644"/>
            <a:ext cx="1857388" cy="428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r>
              <a:rPr lang="en-IE" sz="1200" i="1" dirty="0" smtClean="0"/>
              <a:t>(Source : ICGP 2014)</a:t>
            </a:r>
            <a:endParaRPr lang="en-IE" sz="1200" i="1" dirty="0"/>
          </a:p>
        </p:txBody>
      </p:sp>
      <p:sp>
        <p:nvSpPr>
          <p:cNvPr id="144" name="Content Placeholder 2"/>
          <p:cNvSpPr txBox="1">
            <a:spLocks/>
          </p:cNvSpPr>
          <p:nvPr/>
        </p:nvSpPr>
        <p:spPr>
          <a:xfrm>
            <a:off x="4857752" y="5500702"/>
            <a:ext cx="1071570" cy="428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ctr"/>
            <a:r>
              <a:rPr lang="en-IE" sz="1400" b="1" dirty="0" smtClean="0"/>
              <a:t>€1.69billion </a:t>
            </a:r>
          </a:p>
          <a:p>
            <a:pPr algn="ctr"/>
            <a:r>
              <a:rPr lang="en-IE" sz="1400" b="1" dirty="0" smtClean="0"/>
              <a:t>per year </a:t>
            </a:r>
            <a:endParaRPr lang="en-IE" sz="1400" b="1" i="1" dirty="0"/>
          </a:p>
        </p:txBody>
      </p:sp>
      <p:pic>
        <p:nvPicPr>
          <p:cNvPr id="145" name="Picture 5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6429992" y="1928802"/>
            <a:ext cx="785214" cy="778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6" name="Content Placeholder 2"/>
          <p:cNvSpPr txBox="1">
            <a:spLocks/>
          </p:cNvSpPr>
          <p:nvPr/>
        </p:nvSpPr>
        <p:spPr>
          <a:xfrm>
            <a:off x="6143636" y="2786058"/>
            <a:ext cx="1571636" cy="85725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algn="r"/>
            <a:r>
              <a:rPr lang="en-IE" sz="1600" b="1" dirty="0" smtClean="0">
                <a:solidFill>
                  <a:schemeClr val="accent6">
                    <a:lumMod val="75000"/>
                  </a:schemeClr>
                </a:solidFill>
              </a:rPr>
              <a:t>Home Care and Transitional Care</a:t>
            </a:r>
          </a:p>
          <a:p>
            <a:pPr algn="r"/>
            <a:r>
              <a:rPr lang="en-IE" sz="1400" dirty="0" smtClean="0"/>
              <a:t> 15,000 HCP</a:t>
            </a:r>
          </a:p>
          <a:p>
            <a:pPr algn="r"/>
            <a:r>
              <a:rPr lang="en-IE" sz="1400" dirty="0" smtClean="0"/>
              <a:t>130 </a:t>
            </a:r>
            <a:r>
              <a:rPr lang="en-IE" sz="1400" dirty="0" err="1" smtClean="0"/>
              <a:t>iHCP</a:t>
            </a:r>
            <a:endParaRPr lang="en-IE" sz="1400" dirty="0" smtClean="0"/>
          </a:p>
        </p:txBody>
      </p:sp>
      <p:sp>
        <p:nvSpPr>
          <p:cNvPr id="147" name="Content Placeholder 2"/>
          <p:cNvSpPr txBox="1">
            <a:spLocks/>
          </p:cNvSpPr>
          <p:nvPr/>
        </p:nvSpPr>
        <p:spPr>
          <a:xfrm>
            <a:off x="6572264" y="5572140"/>
            <a:ext cx="714380" cy="42862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algn="ctr"/>
            <a:r>
              <a:rPr lang="en-IE" sz="1400" dirty="0" smtClean="0"/>
              <a:t> </a:t>
            </a:r>
            <a:r>
              <a:rPr lang="en-IE" sz="1400" b="1" dirty="0" smtClean="0">
                <a:solidFill>
                  <a:schemeClr val="accent6">
                    <a:lumMod val="75000"/>
                  </a:schemeClr>
                </a:solidFill>
              </a:rPr>
              <a:t>5,255 </a:t>
            </a:r>
          </a:p>
          <a:p>
            <a:pPr algn="ctr"/>
            <a:r>
              <a:rPr lang="en-IE" sz="1400" b="1" dirty="0" smtClean="0">
                <a:solidFill>
                  <a:schemeClr val="accent6">
                    <a:lumMod val="75000"/>
                  </a:schemeClr>
                </a:solidFill>
              </a:rPr>
              <a:t>beds </a:t>
            </a:r>
          </a:p>
          <a:p>
            <a:endParaRPr lang="en-IE" sz="1400" i="1" dirty="0" smtClean="0"/>
          </a:p>
        </p:txBody>
      </p:sp>
      <p:pic>
        <p:nvPicPr>
          <p:cNvPr id="148" name="Picture 4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072462" y="2786058"/>
            <a:ext cx="785818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9" name="Content Placeholder 2"/>
          <p:cNvSpPr txBox="1">
            <a:spLocks/>
          </p:cNvSpPr>
          <p:nvPr/>
        </p:nvSpPr>
        <p:spPr>
          <a:xfrm>
            <a:off x="7929586" y="3000372"/>
            <a:ext cx="1071570" cy="428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r>
              <a:rPr lang="en-IE" sz="1400" b="1" dirty="0" smtClean="0"/>
              <a:t>€20 million</a:t>
            </a:r>
            <a:endParaRPr lang="en-IE" sz="1400" b="1" i="1" dirty="0"/>
          </a:p>
        </p:txBody>
      </p:sp>
      <p:sp>
        <p:nvSpPr>
          <p:cNvPr id="150" name="Content Placeholder 2"/>
          <p:cNvSpPr txBox="1">
            <a:spLocks/>
          </p:cNvSpPr>
          <p:nvPr/>
        </p:nvSpPr>
        <p:spPr>
          <a:xfrm>
            <a:off x="6286512" y="4572008"/>
            <a:ext cx="857256" cy="3571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n-IE" sz="1400" b="1" dirty="0" smtClean="0">
                <a:solidFill>
                  <a:schemeClr val="accent6">
                    <a:lumMod val="75000"/>
                  </a:schemeClr>
                </a:solidFill>
              </a:rPr>
              <a:t>313 beds</a:t>
            </a:r>
          </a:p>
          <a:p>
            <a:pPr>
              <a:buFont typeface="Arial" pitchFamily="34" charset="0"/>
              <a:buChar char="•"/>
            </a:pPr>
            <a:endParaRPr lang="en-IE" sz="1400" b="1" dirty="0" smtClean="0"/>
          </a:p>
        </p:txBody>
      </p:sp>
      <p:sp>
        <p:nvSpPr>
          <p:cNvPr id="151" name="Content Placeholder 2"/>
          <p:cNvSpPr txBox="1">
            <a:spLocks/>
          </p:cNvSpPr>
          <p:nvPr/>
        </p:nvSpPr>
        <p:spPr>
          <a:xfrm>
            <a:off x="8072462" y="4572008"/>
            <a:ext cx="928694" cy="35719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lnSpc>
                <a:spcPts val="1200"/>
              </a:lnSpc>
            </a:pPr>
            <a:r>
              <a:rPr lang="en-IE" sz="1400" b="1" dirty="0" smtClean="0">
                <a:solidFill>
                  <a:schemeClr val="accent6">
                    <a:lumMod val="75000"/>
                  </a:schemeClr>
                </a:solidFill>
              </a:rPr>
              <a:t>17 acute </a:t>
            </a:r>
          </a:p>
          <a:p>
            <a:pPr>
              <a:lnSpc>
                <a:spcPts val="1200"/>
              </a:lnSpc>
            </a:pPr>
            <a:r>
              <a:rPr lang="en-IE" sz="1400" dirty="0" smtClean="0"/>
              <a:t>hospitals</a:t>
            </a:r>
          </a:p>
          <a:p>
            <a:pPr>
              <a:buFont typeface="Arial" pitchFamily="34" charset="0"/>
              <a:buChar char="•"/>
            </a:pPr>
            <a:endParaRPr lang="en-IE" sz="1400" dirty="0" smtClean="0"/>
          </a:p>
        </p:txBody>
      </p:sp>
      <p:sp>
        <p:nvSpPr>
          <p:cNvPr id="152" name="Content Placeholder 2"/>
          <p:cNvSpPr txBox="1">
            <a:spLocks/>
          </p:cNvSpPr>
          <p:nvPr/>
        </p:nvSpPr>
        <p:spPr>
          <a:xfrm>
            <a:off x="7143768" y="4214818"/>
            <a:ext cx="857256" cy="357190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r>
              <a:rPr lang="en-IE" sz="1400" dirty="0" smtClean="0"/>
              <a:t>accessed by</a:t>
            </a:r>
          </a:p>
          <a:p>
            <a:pPr>
              <a:buFont typeface="Arial" pitchFamily="34" charset="0"/>
              <a:buChar char="•"/>
            </a:pPr>
            <a:endParaRPr lang="en-IE" sz="1400" dirty="0" smtClean="0"/>
          </a:p>
        </p:txBody>
      </p:sp>
      <p:sp>
        <p:nvSpPr>
          <p:cNvPr id="153" name="Left-Right Arrow 152"/>
          <p:cNvSpPr/>
          <p:nvPr/>
        </p:nvSpPr>
        <p:spPr>
          <a:xfrm>
            <a:off x="7215206" y="4357694"/>
            <a:ext cx="714380" cy="142876"/>
          </a:xfrm>
          <a:prstGeom prst="left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54" name="Picture 8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215338" y="4143380"/>
            <a:ext cx="471484" cy="471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5" name="Content Placeholder 2"/>
          <p:cNvSpPr txBox="1">
            <a:spLocks/>
          </p:cNvSpPr>
          <p:nvPr/>
        </p:nvSpPr>
        <p:spPr>
          <a:xfrm>
            <a:off x="6429388" y="6072206"/>
            <a:ext cx="2571768" cy="5000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n-IE" sz="1200" i="1" dirty="0" smtClean="0"/>
              <a:t>(Source: SCD Operational Plan 2016)</a:t>
            </a:r>
            <a:endParaRPr lang="en-GB" sz="1200" i="1" dirty="0"/>
          </a:p>
        </p:txBody>
      </p:sp>
      <p:sp>
        <p:nvSpPr>
          <p:cNvPr id="156" name="TextBox 155"/>
          <p:cNvSpPr txBox="1"/>
          <p:nvPr/>
        </p:nvSpPr>
        <p:spPr>
          <a:xfrm>
            <a:off x="6357950" y="3590512"/>
            <a:ext cx="2500330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600" b="1" cap="small" dirty="0" smtClean="0">
                <a:solidFill>
                  <a:schemeClr val="bg1"/>
                </a:solidFill>
              </a:rPr>
              <a:t>Transitional care beds</a:t>
            </a:r>
            <a:endParaRPr lang="en-GB" sz="1600" b="1" cap="small" dirty="0" smtClean="0">
              <a:solidFill>
                <a:schemeClr val="bg1"/>
              </a:solidFill>
            </a:endParaRPr>
          </a:p>
        </p:txBody>
      </p:sp>
      <p:sp>
        <p:nvSpPr>
          <p:cNvPr id="157" name="TextBox 156"/>
          <p:cNvSpPr txBox="1"/>
          <p:nvPr/>
        </p:nvSpPr>
        <p:spPr>
          <a:xfrm>
            <a:off x="6286512" y="5167397"/>
            <a:ext cx="2500330" cy="246221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>
              <a:lnSpc>
                <a:spcPts val="1200"/>
              </a:lnSpc>
            </a:pPr>
            <a:r>
              <a:rPr lang="en-GB" sz="1600" b="1" cap="small" dirty="0" smtClean="0">
                <a:solidFill>
                  <a:schemeClr val="bg1"/>
                </a:solidFill>
              </a:rPr>
              <a:t>Long Stay Public Beds</a:t>
            </a:r>
          </a:p>
        </p:txBody>
      </p:sp>
    </p:spTree>
    <p:extLst>
      <p:ext uri="{BB962C8B-B14F-4D97-AF65-F5344CB8AC3E}">
        <p14:creationId xmlns="" xmlns:p14="http://schemas.microsoft.com/office/powerpoint/2010/main" val="2143954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3517</TotalTime>
  <Words>177</Words>
  <Application>Microsoft Office PowerPoint</Application>
  <PresentationFormat>On-screen Show (4:3)</PresentationFormat>
  <Paragraphs>49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Older persons by numbers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johnokeeffe</dc:creator>
  <cp:lastModifiedBy>admin</cp:lastModifiedBy>
  <cp:revision>359</cp:revision>
  <dcterms:created xsi:type="dcterms:W3CDTF">2015-09-26T08:04:03Z</dcterms:created>
  <dcterms:modified xsi:type="dcterms:W3CDTF">2016-04-11T08:23:10Z</dcterms:modified>
</cp:coreProperties>
</file>